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2EB512A-C6E8-414E-BAA9-AC73FF623E0E}">
  <a:tblStyle styleId="{52EB512A-C6E8-414E-BAA9-AC73FF623E0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2016.03.03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37" name="Shape 63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713" name="Shape 713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Shape 85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34" name="Shape 934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979" name="Shape 979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6" name="Shape 11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137" name="Shape 113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209" name="Shape 1209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3" name="Shape 1313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1314" name="Shape 1314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2" name="Shape 13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343" name="Shape 1343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4" name="Shape 13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355" name="Shape 1355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411" name="Shape 1411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422" name="Shape 1422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1" Type="http://schemas.openxmlformats.org/officeDocument/2006/relationships/image" Target="../media/image00.png"/><Relationship Id="rId10" Type="http://schemas.openxmlformats.org/officeDocument/2006/relationships/image" Target="../media/image05.png"/><Relationship Id="rId12" Type="http://schemas.openxmlformats.org/officeDocument/2006/relationships/image" Target="../media/image16.png"/><Relationship Id="rId9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0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12" Type="http://schemas.openxmlformats.org/officeDocument/2006/relationships/image" Target="../media/image17.png"/><Relationship Id="rId9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14.png"/><Relationship Id="rId7" Type="http://schemas.openxmlformats.org/officeDocument/2006/relationships/image" Target="../media/image08.png"/><Relationship Id="rId8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9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14.png"/><Relationship Id="rId7" Type="http://schemas.openxmlformats.org/officeDocument/2006/relationships/image" Target="../media/image08.png"/><Relationship Id="rId8" Type="http://schemas.openxmlformats.org/officeDocument/2006/relationships/image" Target="../media/image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1" Type="http://schemas.openxmlformats.org/officeDocument/2006/relationships/image" Target="../media/image16.png"/><Relationship Id="rId10" Type="http://schemas.openxmlformats.org/officeDocument/2006/relationships/image" Target="../media/image00.png"/><Relationship Id="rId12" Type="http://schemas.openxmlformats.org/officeDocument/2006/relationships/image" Target="../media/image19.png"/><Relationship Id="rId9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14.png"/><Relationship Id="rId7" Type="http://schemas.openxmlformats.org/officeDocument/2006/relationships/image" Target="../media/image08.png"/><Relationship Id="rId8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10" Type="http://schemas.openxmlformats.org/officeDocument/2006/relationships/image" Target="../media/image04.png"/><Relationship Id="rId9" Type="http://schemas.openxmlformats.org/officeDocument/2006/relationships/image" Target="../media/image13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jpg"/><Relationship Id="rId13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9" Type="http://schemas.openxmlformats.org/officeDocument/2006/relationships/image" Target="../media/image23.png"/><Relationship Id="rId15" Type="http://schemas.openxmlformats.org/officeDocument/2006/relationships/image" Target="../media/image31.jpg"/><Relationship Id="rId14" Type="http://schemas.openxmlformats.org/officeDocument/2006/relationships/image" Target="../media/image25.png"/><Relationship Id="rId17" Type="http://schemas.openxmlformats.org/officeDocument/2006/relationships/image" Target="../media/image32.png"/><Relationship Id="rId16" Type="http://schemas.openxmlformats.org/officeDocument/2006/relationships/image" Target="../media/image33.png"/><Relationship Id="rId5" Type="http://schemas.openxmlformats.org/officeDocument/2006/relationships/image" Target="../media/image02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40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9" Type="http://schemas.openxmlformats.org/officeDocument/2006/relationships/image" Target="../media/image29.png"/><Relationship Id="rId15" Type="http://schemas.openxmlformats.org/officeDocument/2006/relationships/image" Target="../media/image37.png"/><Relationship Id="rId14" Type="http://schemas.openxmlformats.org/officeDocument/2006/relationships/image" Target="../media/image43.png"/><Relationship Id="rId16" Type="http://schemas.openxmlformats.org/officeDocument/2006/relationships/image" Target="../media/image38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0.png"/><Relationship Id="rId13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9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34.png"/><Relationship Id="rId16" Type="http://schemas.openxmlformats.org/officeDocument/2006/relationships/image" Target="../media/image37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9" Type="http://schemas.openxmlformats.org/officeDocument/2006/relationships/image" Target="../media/image38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Relationship Id="rId6" Type="http://schemas.openxmlformats.org/officeDocument/2006/relationships/image" Target="../media/image05.png"/><Relationship Id="rId7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04.png"/><Relationship Id="rId8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08.png"/><Relationship Id="rId11" Type="http://schemas.openxmlformats.org/officeDocument/2006/relationships/hyperlink" Target="ppt/slides/slide9.xml" TargetMode="External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957623" y="2270225"/>
            <a:ext cx="3756600" cy="10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교역소</a:t>
            </a:r>
          </a:p>
        </p:txBody>
      </p:sp>
      <p:sp>
        <p:nvSpPr>
          <p:cNvPr id="90" name="Shape 90"/>
          <p:cNvSpPr/>
          <p:nvPr/>
        </p:nvSpPr>
        <p:spPr>
          <a:xfrm>
            <a:off x="4736700" y="3727025"/>
            <a:ext cx="2189100" cy="554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83" name="Shape 283"/>
          <p:cNvSpPr/>
          <p:nvPr/>
        </p:nvSpPr>
        <p:spPr>
          <a:xfrm>
            <a:off x="4218869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84" name="Shape 284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4849641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90" name="Shape 290"/>
          <p:cNvSpPr/>
          <p:nvPr/>
        </p:nvSpPr>
        <p:spPr>
          <a:xfrm>
            <a:off x="5505891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91" name="Shape 291"/>
          <p:cNvSpPr/>
          <p:nvPr/>
        </p:nvSpPr>
        <p:spPr>
          <a:xfrm>
            <a:off x="6208798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92" name="Shape 292"/>
          <p:cNvSpPr/>
          <p:nvPr/>
        </p:nvSpPr>
        <p:spPr>
          <a:xfrm>
            <a:off x="6902385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94" name="Shape 294"/>
          <p:cNvGrpSpPr/>
          <p:nvPr/>
        </p:nvGrpSpPr>
        <p:grpSpPr>
          <a:xfrm>
            <a:off x="4287761" y="1491251"/>
            <a:ext cx="3020086" cy="2920326"/>
            <a:chOff x="1007929" y="1735975"/>
            <a:chExt cx="3020086" cy="2920326"/>
          </a:xfrm>
        </p:grpSpPr>
        <p:sp>
          <p:nvSpPr>
            <p:cNvPr id="295" name="Shape 295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99" name="Shape 2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Shape 3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Shape 302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05" name="Shape 305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09" name="Shape 309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10" name="Shape 310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1896543" y="1761001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Shape 317"/>
          <p:cNvSpPr/>
          <p:nvPr/>
        </p:nvSpPr>
        <p:spPr>
          <a:xfrm>
            <a:off x="5448330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215537" y="142594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시스템 키패드 처리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21" name="Shape 321"/>
          <p:cNvSpPr/>
          <p:nvPr/>
        </p:nvSpPr>
        <p:spPr>
          <a:xfrm>
            <a:off x="7721588" y="3973028"/>
            <a:ext cx="4016320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323" name="Shape 323"/>
          <p:cNvSpPr/>
          <p:nvPr/>
        </p:nvSpPr>
        <p:spPr>
          <a:xfrm>
            <a:off x="229632" y="2418592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Shape 324"/>
          <p:cNvCxnSpPr>
            <a:stCxn id="323" idx="3"/>
          </p:cNvCxnSpPr>
          <p:nvPr/>
        </p:nvCxnSpPr>
        <p:spPr>
          <a:xfrm>
            <a:off x="3880834" y="3184285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215537" y="142594"/>
            <a:ext cx="41985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건설 시, 가속 아이템 개수 셋팅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4" name="Shape 334"/>
          <p:cNvSpPr/>
          <p:nvPr/>
        </p:nvSpPr>
        <p:spPr>
          <a:xfrm>
            <a:off x="2979966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35" name="Shape 335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3610737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41" name="Shape 341"/>
          <p:cNvSpPr/>
          <p:nvPr/>
        </p:nvSpPr>
        <p:spPr>
          <a:xfrm>
            <a:off x="4266987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42" name="Shape 342"/>
          <p:cNvSpPr/>
          <p:nvPr/>
        </p:nvSpPr>
        <p:spPr>
          <a:xfrm>
            <a:off x="4969896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43" name="Shape 343"/>
          <p:cNvSpPr/>
          <p:nvPr/>
        </p:nvSpPr>
        <p:spPr>
          <a:xfrm>
            <a:off x="5663482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44" name="Shape 344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45" name="Shape 345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46" name="Shape 346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50" name="Shape 3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Shape 3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Shape 353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56" name="Shape 356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61" name="Shape 361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1896543" y="1761001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Shape 368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69" name="Shape 369"/>
          <p:cNvSpPr/>
          <p:nvPr/>
        </p:nvSpPr>
        <p:spPr>
          <a:xfrm>
            <a:off x="4209428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</p:txBody>
      </p:sp>
      <p:cxnSp>
        <p:nvCxnSpPr>
          <p:cNvPr id="371" name="Shape 371"/>
          <p:cNvCxnSpPr>
            <a:stCxn id="348" idx="3"/>
            <a:endCxn id="370" idx="1"/>
          </p:cNvCxnSpPr>
          <p:nvPr/>
        </p:nvCxnSpPr>
        <p:spPr>
          <a:xfrm>
            <a:off x="6017257" y="3572239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914" y="1965205"/>
            <a:ext cx="1247894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81" name="Shape 381"/>
          <p:cNvSpPr/>
          <p:nvPr/>
        </p:nvSpPr>
        <p:spPr>
          <a:xfrm>
            <a:off x="4058060" y="4881330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82" name="Shape 382"/>
          <p:cNvSpPr/>
          <p:nvPr/>
        </p:nvSpPr>
        <p:spPr>
          <a:xfrm>
            <a:off x="215537" y="142594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업그레이드_정보</a:t>
            </a:r>
          </a:p>
        </p:txBody>
      </p:sp>
      <p:sp>
        <p:nvSpPr>
          <p:cNvPr id="383" name="Shape 383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 rot="10800000">
            <a:off x="4216921" y="6101714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87" name="Shape 387"/>
          <p:cNvSpPr/>
          <p:nvPr/>
        </p:nvSpPr>
        <p:spPr>
          <a:xfrm>
            <a:off x="4212326" y="318331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90" name="Shape 390"/>
          <p:cNvSpPr/>
          <p:nvPr/>
        </p:nvSpPr>
        <p:spPr>
          <a:xfrm>
            <a:off x="4532571" y="3227926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sp>
        <p:nvSpPr>
          <p:cNvPr id="391" name="Shape 391"/>
          <p:cNvSpPr/>
          <p:nvPr/>
        </p:nvSpPr>
        <p:spPr>
          <a:xfrm>
            <a:off x="5689676" y="318642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6084567" y="3240366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6"/>
            <a:ext cx="264370" cy="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4203664" y="372939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005" y="37348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4551901" y="377400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cxnSp>
        <p:nvCxnSpPr>
          <p:cNvPr id="397" name="Shape 397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98" name="Shape 398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9" name="Shape 399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00" name="Shape 400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1" name="Shape 401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2" name="Shape 402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03" name="Shape 403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4" name="Shape 404"/>
          <p:cNvCxnSpPr/>
          <p:nvPr/>
        </p:nvCxnSpPr>
        <p:spPr>
          <a:xfrm>
            <a:off x="4276607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05" name="Shape 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3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4688832" y="8472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3" name="Shape 413"/>
          <p:cNvSpPr/>
          <p:nvPr/>
        </p:nvSpPr>
        <p:spPr>
          <a:xfrm>
            <a:off x="5345082" y="841053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4" name="Shape 414"/>
          <p:cNvSpPr/>
          <p:nvPr/>
        </p:nvSpPr>
        <p:spPr>
          <a:xfrm>
            <a:off x="6047989" y="853491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5" name="Shape 415"/>
          <p:cNvSpPr/>
          <p:nvPr/>
        </p:nvSpPr>
        <p:spPr>
          <a:xfrm>
            <a:off x="6741575" y="8379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16" name="Shape 416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7" name="Shape 417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4856300" y="5968871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420" name="Shape 420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421" name="Shape 421"/>
          <p:cNvSpPr/>
          <p:nvPr/>
        </p:nvSpPr>
        <p:spPr>
          <a:xfrm>
            <a:off x="5031548" y="6204264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8" y="5755643"/>
            <a:ext cx="128282" cy="1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/>
          <p:nvPr/>
        </p:nvSpPr>
        <p:spPr>
          <a:xfrm>
            <a:off x="5952119" y="1638550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6027580" y="1642501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427" name="Shape 427"/>
          <p:cNvSpPr/>
          <p:nvPr/>
        </p:nvSpPr>
        <p:spPr>
          <a:xfrm>
            <a:off x="6001178" y="1844949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교역량 증가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70000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+10000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감소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22.5%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-0.5%</a:t>
            </a:r>
          </a:p>
        </p:txBody>
      </p:sp>
      <p:grpSp>
        <p:nvGrpSpPr>
          <p:cNvPr id="428" name="Shape 428"/>
          <p:cNvGrpSpPr/>
          <p:nvPr/>
        </p:nvGrpSpPr>
        <p:grpSpPr>
          <a:xfrm>
            <a:off x="7147370" y="1347566"/>
            <a:ext cx="4459910" cy="888087"/>
            <a:chOff x="7147370" y="1347566"/>
            <a:chExt cx="4459910" cy="888087"/>
          </a:xfrm>
        </p:grpSpPr>
        <p:sp>
          <p:nvSpPr>
            <p:cNvPr id="429" name="Shape 429"/>
            <p:cNvSpPr/>
            <p:nvPr/>
          </p:nvSpPr>
          <p:spPr>
            <a:xfrm>
              <a:off x="7756070" y="1347566"/>
              <a:ext cx="3851210" cy="88808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교역량 증가 (현재 효과 + 다음 레벨 효과)</a:t>
              </a:r>
            </a:p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환율 감소 (현재 효과 + 다음 레벨 효과)</a:t>
              </a:r>
            </a:p>
          </p:txBody>
        </p:sp>
        <p:cxnSp>
          <p:nvCxnSpPr>
            <p:cNvPr id="430" name="Shape 430"/>
            <p:cNvCxnSpPr>
              <a:stCxn id="429" idx="1"/>
            </p:cNvCxnSpPr>
            <p:nvPr/>
          </p:nvCxnSpPr>
          <p:spPr>
            <a:xfrm flipH="1">
              <a:off x="7147370" y="1791610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31" name="Shape 431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32" name="Shape 432"/>
          <p:cNvCxnSpPr>
            <a:stCxn id="431" idx="1"/>
          </p:cNvCxnSpPr>
          <p:nvPr/>
        </p:nvCxnSpPr>
        <p:spPr>
          <a:xfrm flipH="1">
            <a:off x="7030774" y="3222126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33" name="Shape 433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4" name="Shape 434"/>
          <p:cNvSpPr/>
          <p:nvPr/>
        </p:nvSpPr>
        <p:spPr>
          <a:xfrm>
            <a:off x="5691716" y="374252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cxnSp>
        <p:nvCxnSpPr>
          <p:cNvPr id="437" name="Shape 437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38" name="Shape 438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39" name="Shape 439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0" name="Shape 440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1" name="Shape 441"/>
          <p:cNvSpPr/>
          <p:nvPr/>
        </p:nvSpPr>
        <p:spPr>
          <a:xfrm>
            <a:off x="4206773" y="4283014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114" y="42884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4555010" y="432762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cxnSp>
        <p:nvCxnSpPr>
          <p:cNvPr id="444" name="Shape 444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5" name="Shape 445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46" name="Shape 446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7" name="Shape 447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48" name="Shape 448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49" name="Shape 449"/>
          <p:cNvCxnSpPr>
            <a:stCxn id="448" idx="1"/>
          </p:cNvCxnSpPr>
          <p:nvPr/>
        </p:nvCxnSpPr>
        <p:spPr>
          <a:xfrm flipH="1">
            <a:off x="6892784" y="4334849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50" name="Shape 450"/>
          <p:cNvSpPr/>
          <p:nvPr/>
        </p:nvSpPr>
        <p:spPr>
          <a:xfrm>
            <a:off x="1823784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51" name="Shape 451"/>
          <p:cNvCxnSpPr>
            <a:stCxn id="450" idx="3"/>
          </p:cNvCxnSpPr>
          <p:nvPr/>
        </p:nvCxnSpPr>
        <p:spPr>
          <a:xfrm>
            <a:off x="3405765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52" name="Shape 452"/>
          <p:cNvGrpSpPr/>
          <p:nvPr/>
        </p:nvGrpSpPr>
        <p:grpSpPr>
          <a:xfrm>
            <a:off x="7230440" y="280267"/>
            <a:ext cx="4459910" cy="646676"/>
            <a:chOff x="7147370" y="1347566"/>
            <a:chExt cx="4459910" cy="646676"/>
          </a:xfrm>
        </p:grpSpPr>
        <p:sp>
          <p:nvSpPr>
            <p:cNvPr id="453" name="Shape 453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54" name="Shape 454"/>
            <p:cNvCxnSpPr>
              <a:stCxn id="453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55" name="Shape 455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56" name="Shape 456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57" name="Shape 457"/>
            <p:cNvCxnSpPr>
              <a:stCxn id="456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58" name="Shape 458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59" name="Shape 459"/>
          <p:cNvCxnSpPr>
            <a:stCxn id="458" idx="3"/>
          </p:cNvCxnSpPr>
          <p:nvPr/>
        </p:nvCxnSpPr>
        <p:spPr>
          <a:xfrm>
            <a:off x="3005482" y="6002691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0" name="Shape 460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61" name="Shape 461"/>
          <p:cNvCxnSpPr>
            <a:stCxn id="460" idx="3"/>
          </p:cNvCxnSpPr>
          <p:nvPr/>
        </p:nvCxnSpPr>
        <p:spPr>
          <a:xfrm>
            <a:off x="3946262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2" name="Shape 462"/>
          <p:cNvSpPr/>
          <p:nvPr/>
        </p:nvSpPr>
        <p:spPr>
          <a:xfrm>
            <a:off x="7643621" y="5100210"/>
            <a:ext cx="3851210" cy="44222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63" name="Shape 463"/>
          <p:cNvCxnSpPr>
            <a:stCxn id="462" idx="1"/>
          </p:cNvCxnSpPr>
          <p:nvPr/>
        </p:nvCxnSpPr>
        <p:spPr>
          <a:xfrm flipH="1">
            <a:off x="7034921" y="5321321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64" name="Shape 464"/>
          <p:cNvSpPr/>
          <p:nvPr/>
        </p:nvSpPr>
        <p:spPr>
          <a:xfrm>
            <a:off x="4717244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465" name="Shape 465"/>
          <p:cNvCxnSpPr/>
          <p:nvPr/>
        </p:nvCxnSpPr>
        <p:spPr>
          <a:xfrm>
            <a:off x="4550892" y="163855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6" name="Shape 466"/>
          <p:cNvCxnSpPr/>
          <p:nvPr/>
        </p:nvCxnSpPr>
        <p:spPr>
          <a:xfrm>
            <a:off x="4544673" y="194957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1122900" y="1027945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333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118835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75" name="Shape 475"/>
          <p:cNvSpPr/>
          <p:nvPr/>
        </p:nvSpPr>
        <p:spPr>
          <a:xfrm>
            <a:off x="1443145" y="1072554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476" name="Shape 476"/>
          <p:cNvSpPr/>
          <p:nvPr/>
        </p:nvSpPr>
        <p:spPr>
          <a:xfrm>
            <a:off x="1127175" y="348006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1522066" y="3534005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0" cy="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104238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7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3452475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3" name="Shape 483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5" name="Shape 485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6" name="Shape 486"/>
          <p:cNvSpPr/>
          <p:nvPr/>
        </p:nvSpPr>
        <p:spPr>
          <a:xfrm>
            <a:off x="3175242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87" name="Shape 487"/>
          <p:cNvCxnSpPr/>
          <p:nvPr/>
        </p:nvCxnSpPr>
        <p:spPr>
          <a:xfrm>
            <a:off x="3183402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88" name="Shape 488"/>
          <p:cNvCxnSpPr/>
          <p:nvPr/>
        </p:nvCxnSpPr>
        <p:spPr>
          <a:xfrm>
            <a:off x="3177182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89" name="Shape 4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8" y="1064220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3088341" y="348006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3483232" y="3534005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0" cy="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94" name="Shape 494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5" name="Shape 495"/>
          <p:cNvCxnSpPr/>
          <p:nvPr/>
        </p:nvCxnSpPr>
        <p:spPr>
          <a:xfrm>
            <a:off x="3155733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6" name="Shape 496"/>
          <p:cNvSpPr/>
          <p:nvPr/>
        </p:nvSpPr>
        <p:spPr>
          <a:xfrm>
            <a:off x="5085773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5434010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499" name="Shape 499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00" name="Shape 500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1" name="Shape 501"/>
          <p:cNvCxnSpPr/>
          <p:nvPr/>
        </p:nvCxnSpPr>
        <p:spPr>
          <a:xfrm>
            <a:off x="5158717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02" name="Shape 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7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7067310" y="102662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7415546" y="1071237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507" name="Shape 507"/>
          <p:cNvSpPr/>
          <p:nvPr/>
        </p:nvSpPr>
        <p:spPr>
          <a:xfrm>
            <a:off x="7138314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09" name="Shape 509"/>
          <p:cNvCxnSpPr/>
          <p:nvPr/>
        </p:nvCxnSpPr>
        <p:spPr>
          <a:xfrm>
            <a:off x="7140253" y="150533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0" name="Shape 510"/>
          <p:cNvSpPr/>
          <p:nvPr/>
        </p:nvSpPr>
        <p:spPr>
          <a:xfrm>
            <a:off x="215537" y="142594"/>
            <a:ext cx="2656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 체크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721227" y="1765401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 시 건물 처리(4개의 타입이 존재 합니다.)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 시 식량, 목재, 석재, 철광 처리 (2개의 타입이 존재 합니다.)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7" name="Shape 517"/>
          <p:cNvSpPr/>
          <p:nvPr/>
        </p:nvSpPr>
        <p:spPr>
          <a:xfrm>
            <a:off x="2804051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18" name="Shape 518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19" name="Shape 519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20" name="Shape 520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21" name="Shape 521"/>
          <p:cNvSpPr/>
          <p:nvPr/>
        </p:nvSpPr>
        <p:spPr>
          <a:xfrm>
            <a:off x="2780510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2" name="Shape 522"/>
          <p:cNvSpPr/>
          <p:nvPr/>
        </p:nvSpPr>
        <p:spPr>
          <a:xfrm>
            <a:off x="1132054" y="5394930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197508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524" name="Shape 524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5" name="Shape 525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6" name="Shape 526"/>
          <p:cNvSpPr/>
          <p:nvPr/>
        </p:nvSpPr>
        <p:spPr>
          <a:xfrm>
            <a:off x="5430230" y="5411466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528" name="Shape 528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9" name="Shape 529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0" name="Shape 5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3" y="5409582"/>
            <a:ext cx="281891" cy="23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6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33" name="Shape 533"/>
          <p:cNvSpPr/>
          <p:nvPr/>
        </p:nvSpPr>
        <p:spPr>
          <a:xfrm>
            <a:off x="5122401" y="5382532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34" name="Shape 534"/>
          <p:cNvSpPr/>
          <p:nvPr/>
        </p:nvSpPr>
        <p:spPr>
          <a:xfrm>
            <a:off x="2998191" y="5526007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35" name="Shape 535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36" name="Shape 536"/>
          <p:cNvSpPr/>
          <p:nvPr/>
        </p:nvSpPr>
        <p:spPr>
          <a:xfrm>
            <a:off x="7263242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37" name="Shape 537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203" y="1935775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47" name="Shape 547"/>
          <p:cNvSpPr/>
          <p:nvPr/>
        </p:nvSpPr>
        <p:spPr>
          <a:xfrm>
            <a:off x="4058060" y="4881330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48" name="Shape 548"/>
          <p:cNvSpPr/>
          <p:nvPr/>
        </p:nvSpPr>
        <p:spPr>
          <a:xfrm>
            <a:off x="215537" y="142594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업그레이드_팝업 처리</a:t>
            </a:r>
          </a:p>
        </p:txBody>
      </p:sp>
      <p:sp>
        <p:nvSpPr>
          <p:cNvPr id="549" name="Shape 549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/>
          <p:nvPr/>
        </p:nvSpPr>
        <p:spPr>
          <a:xfrm rot="10800000">
            <a:off x="4216921" y="6101714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53" name="Shape 553"/>
          <p:cNvSpPr/>
          <p:nvPr/>
        </p:nvSpPr>
        <p:spPr>
          <a:xfrm>
            <a:off x="4212326" y="318331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56" name="Shape 556"/>
          <p:cNvSpPr/>
          <p:nvPr/>
        </p:nvSpPr>
        <p:spPr>
          <a:xfrm>
            <a:off x="4532571" y="3227926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sp>
        <p:nvSpPr>
          <p:cNvPr id="557" name="Shape 557"/>
          <p:cNvSpPr/>
          <p:nvPr/>
        </p:nvSpPr>
        <p:spPr>
          <a:xfrm>
            <a:off x="5689676" y="3186427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084567" y="3240366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6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Shape 560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1" name="Shape 561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2" name="Shape 562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63" name="Shape 563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4" name="Shape 564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65" name="Shape 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3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Shape 5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/>
          <p:nvPr/>
        </p:nvSpPr>
        <p:spPr>
          <a:xfrm>
            <a:off x="4688832" y="8472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72" name="Shape 572"/>
          <p:cNvSpPr/>
          <p:nvPr/>
        </p:nvSpPr>
        <p:spPr>
          <a:xfrm>
            <a:off x="5345082" y="841053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73" name="Shape 573"/>
          <p:cNvSpPr/>
          <p:nvPr/>
        </p:nvSpPr>
        <p:spPr>
          <a:xfrm>
            <a:off x="6047989" y="853491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74" name="Shape 574"/>
          <p:cNvSpPr/>
          <p:nvPr/>
        </p:nvSpPr>
        <p:spPr>
          <a:xfrm>
            <a:off x="6741575" y="8379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75" name="Shape 575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6" name="Shape 576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4856300" y="5968871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79" name="Shape 579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80" name="Shape 580"/>
          <p:cNvSpPr/>
          <p:nvPr/>
        </p:nvSpPr>
        <p:spPr>
          <a:xfrm>
            <a:off x="5031548" y="6204264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8" y="5755643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Shape 584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5" name="Shape 585"/>
          <p:cNvSpPr/>
          <p:nvPr/>
        </p:nvSpPr>
        <p:spPr>
          <a:xfrm>
            <a:off x="5691716" y="374252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/>
          <p:nvPr/>
        </p:nvSpPr>
        <p:spPr>
          <a:xfrm>
            <a:off x="6039953" y="3787130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cxnSp>
        <p:nvCxnSpPr>
          <p:cNvPr id="588" name="Shape 588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9" name="Shape 589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2" name="Shape 592"/>
          <p:cNvSpPr/>
          <p:nvPr/>
        </p:nvSpPr>
        <p:spPr>
          <a:xfrm>
            <a:off x="754300" y="3523992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94" name="Shape 594"/>
          <p:cNvSpPr/>
          <p:nvPr/>
        </p:nvSpPr>
        <p:spPr>
          <a:xfrm>
            <a:off x="4216921" y="3751114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Shape 5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/>
          <p:nvPr/>
        </p:nvSpPr>
        <p:spPr>
          <a:xfrm>
            <a:off x="4565157" y="3795723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교역소</a:t>
            </a:r>
          </a:p>
        </p:txBody>
      </p:sp>
      <p:sp>
        <p:nvSpPr>
          <p:cNvPr id="597" name="Shape 597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98" name="Shape 598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9" name="Shape 599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00" name="Shape 6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Shape 601"/>
          <p:cNvCxnSpPr>
            <a:stCxn id="592" idx="3"/>
            <a:endCxn id="551" idx="1"/>
          </p:cNvCxnSpPr>
          <p:nvPr/>
        </p:nvCxnSpPr>
        <p:spPr>
          <a:xfrm flipH="1" rot="10800000">
            <a:off x="3600947" y="4002903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02" name="Shape 602"/>
          <p:cNvCxnSpPr/>
          <p:nvPr/>
        </p:nvCxnSpPr>
        <p:spPr>
          <a:xfrm flipH="1">
            <a:off x="7079953" y="3240366"/>
            <a:ext cx="1215330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03" name="Shape 603"/>
          <p:cNvSpPr/>
          <p:nvPr/>
        </p:nvSpPr>
        <p:spPr>
          <a:xfrm>
            <a:off x="8318314" y="4404287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교역소를 업그레이드 하실 수 있습니다!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9088017" y="5778303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Shape 605"/>
          <p:cNvCxnSpPr/>
          <p:nvPr/>
        </p:nvCxnSpPr>
        <p:spPr>
          <a:xfrm flipH="1">
            <a:off x="5748490" y="5347641"/>
            <a:ext cx="2567988" cy="692443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606" name="Shape 6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9549567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08" name="Shape 608"/>
          <p:cNvSpPr/>
          <p:nvPr/>
        </p:nvSpPr>
        <p:spPr>
          <a:xfrm>
            <a:off x="9100428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09" name="Shape 609"/>
          <p:cNvSpPr/>
          <p:nvPr/>
        </p:nvSpPr>
        <p:spPr>
          <a:xfrm>
            <a:off x="847879" y="5932432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교역소 건설 완료</a:t>
            </a:r>
          </a:p>
        </p:txBody>
      </p:sp>
      <p:cxnSp>
        <p:nvCxnSpPr>
          <p:cNvPr id="610" name="Shape 610"/>
          <p:cNvCxnSpPr/>
          <p:nvPr/>
        </p:nvCxnSpPr>
        <p:spPr>
          <a:xfrm flipH="1" rot="10800000">
            <a:off x="842136" y="5923101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11" name="Shape 611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12" name="Shape 612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13" name="Shape 613"/>
          <p:cNvCxnSpPr>
            <a:endCxn id="553" idx="1"/>
          </p:cNvCxnSpPr>
          <p:nvPr/>
        </p:nvCxnSpPr>
        <p:spPr>
          <a:xfrm>
            <a:off x="3566126" y="1993989"/>
            <a:ext cx="646200" cy="1449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14" name="Shape 614"/>
          <p:cNvSpPr/>
          <p:nvPr/>
        </p:nvSpPr>
        <p:spPr>
          <a:xfrm>
            <a:off x="4763898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615" name="Shape 615"/>
          <p:cNvCxnSpPr/>
          <p:nvPr/>
        </p:nvCxnSpPr>
        <p:spPr>
          <a:xfrm>
            <a:off x="4597548" y="1582562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16" name="Shape 616"/>
          <p:cNvCxnSpPr/>
          <p:nvPr/>
        </p:nvCxnSpPr>
        <p:spPr>
          <a:xfrm>
            <a:off x="4591328" y="1893583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17" name="Shape 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Shape 619"/>
          <p:cNvCxnSpPr>
            <a:stCxn id="557" idx="3"/>
          </p:cNvCxnSpPr>
          <p:nvPr/>
        </p:nvCxnSpPr>
        <p:spPr>
          <a:xfrm flipH="1" rot="10800000">
            <a:off x="7129675" y="1476298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20" name="Shape 620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826324" y="939416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441" y="2079347"/>
            <a:ext cx="1247894" cy="84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8239842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8227428" y="888504"/>
            <a:ext cx="2015479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626" name="Shape 626"/>
          <p:cNvSpPr/>
          <p:nvPr/>
        </p:nvSpPr>
        <p:spPr>
          <a:xfrm>
            <a:off x="8295285" y="2302596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952119" y="1638550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027580" y="1642501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29" name="Shape 629"/>
          <p:cNvSpPr/>
          <p:nvPr/>
        </p:nvSpPr>
        <p:spPr>
          <a:xfrm>
            <a:off x="6001178" y="1844949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교역량 증가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70000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+10000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감소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22.5%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-0.5%</a:t>
            </a:r>
          </a:p>
        </p:txBody>
      </p:sp>
      <p:sp>
        <p:nvSpPr>
          <p:cNvPr id="630" name="Shape 630"/>
          <p:cNvSpPr/>
          <p:nvPr/>
        </p:nvSpPr>
        <p:spPr>
          <a:xfrm>
            <a:off x="9088017" y="3688148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/>
          <p:nvPr/>
        </p:nvSpPr>
        <p:spPr>
          <a:xfrm>
            <a:off x="9549567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33" name="Shape 633"/>
          <p:cNvSpPr/>
          <p:nvPr/>
        </p:nvSpPr>
        <p:spPr>
          <a:xfrm>
            <a:off x="9100428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/>
        </p:nvSpPr>
        <p:spPr>
          <a:xfrm>
            <a:off x="215537" y="142594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업그레이드_고용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44" name="Shape 644"/>
          <p:cNvSpPr/>
          <p:nvPr/>
        </p:nvSpPr>
        <p:spPr>
          <a:xfrm>
            <a:off x="714785" y="4852755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45" name="Shape 645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 rot="10800000">
            <a:off x="873646" y="607313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49" name="Shape 649"/>
          <p:cNvSpPr/>
          <p:nvPr/>
        </p:nvSpPr>
        <p:spPr>
          <a:xfrm>
            <a:off x="869050" y="315474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/>
          <p:nvPr/>
        </p:nvSpPr>
        <p:spPr>
          <a:xfrm>
            <a:off x="934504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52" name="Shape 652"/>
          <p:cNvSpPr/>
          <p:nvPr/>
        </p:nvSpPr>
        <p:spPr>
          <a:xfrm>
            <a:off x="1189295" y="319935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653" name="Shape 653"/>
          <p:cNvSpPr/>
          <p:nvPr/>
        </p:nvSpPr>
        <p:spPr>
          <a:xfrm>
            <a:off x="2346400" y="3157852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741291" y="3211791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1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Shape 656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57" name="Shape 657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8" name="Shape 658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59" name="Shape 659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0" name="Shape 660"/>
          <p:cNvCxnSpPr/>
          <p:nvPr/>
        </p:nvCxnSpPr>
        <p:spPr>
          <a:xfrm>
            <a:off x="2413793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1" name="Shape 6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8" y="319101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Shape 6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Shape 6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3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/>
          <p:nvPr/>
        </p:nvSpPr>
        <p:spPr>
          <a:xfrm>
            <a:off x="1345557" y="81870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68" name="Shape 668"/>
          <p:cNvSpPr/>
          <p:nvPr/>
        </p:nvSpPr>
        <p:spPr>
          <a:xfrm>
            <a:off x="2001807" y="81247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69" name="Shape 669"/>
          <p:cNvSpPr/>
          <p:nvPr/>
        </p:nvSpPr>
        <p:spPr>
          <a:xfrm>
            <a:off x="2704715" y="824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70" name="Shape 670"/>
          <p:cNvSpPr/>
          <p:nvPr/>
        </p:nvSpPr>
        <p:spPr>
          <a:xfrm>
            <a:off x="3398301" y="80936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71" name="Shape 671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72" name="Shape 672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1513025" y="5940296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75" name="Shape 675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76" name="Shape 676"/>
          <p:cNvSpPr/>
          <p:nvPr/>
        </p:nvSpPr>
        <p:spPr>
          <a:xfrm>
            <a:off x="1688274" y="6175689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77" name="Shape 6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79" name="Shape 6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3" y="5727068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Shape 680"/>
          <p:cNvCxnSpPr/>
          <p:nvPr/>
        </p:nvCxnSpPr>
        <p:spPr>
          <a:xfrm>
            <a:off x="1208625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1" name="Shape 681"/>
          <p:cNvSpPr/>
          <p:nvPr/>
        </p:nvSpPr>
        <p:spPr>
          <a:xfrm>
            <a:off x="2348441" y="371394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/>
          <p:nvPr/>
        </p:nvSpPr>
        <p:spPr>
          <a:xfrm>
            <a:off x="2696676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cxnSp>
        <p:nvCxnSpPr>
          <p:cNvPr id="684" name="Shape 684"/>
          <p:cNvCxnSpPr/>
          <p:nvPr/>
        </p:nvCxnSpPr>
        <p:spPr>
          <a:xfrm>
            <a:off x="2424493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5" name="Shape 685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86" name="Shape 686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87" name="Shape 687"/>
          <p:cNvCxnSpPr/>
          <p:nvPr/>
        </p:nvCxnSpPr>
        <p:spPr>
          <a:xfrm>
            <a:off x="2421383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8" name="Shape 688"/>
          <p:cNvSpPr/>
          <p:nvPr/>
        </p:nvSpPr>
        <p:spPr>
          <a:xfrm>
            <a:off x="873645" y="372253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Shape 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691" name="Shape 691"/>
          <p:cNvSpPr/>
          <p:nvPr/>
        </p:nvSpPr>
        <p:spPr>
          <a:xfrm>
            <a:off x="944650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92" name="Shape 692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3" name="Shape 693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94" name="Shape 6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696" name="Shape 696"/>
          <p:cNvCxnSpPr/>
          <p:nvPr/>
        </p:nvCxnSpPr>
        <p:spPr>
          <a:xfrm>
            <a:off x="1254273" y="155398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97" name="Shape 697"/>
          <p:cNvCxnSpPr/>
          <p:nvPr/>
        </p:nvCxnSpPr>
        <p:spPr>
          <a:xfrm>
            <a:off x="1248053" y="186500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98" name="Shape 6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Shape 700"/>
          <p:cNvCxnSpPr/>
          <p:nvPr/>
        </p:nvCxnSpPr>
        <p:spPr>
          <a:xfrm flipH="1" rot="10800000">
            <a:off x="3137035" y="3213892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5035007" y="2216581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교역소 업그레이드 시간 : 05:27:32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5825907" y="3629621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Shape 7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05" name="Shape 705"/>
          <p:cNvSpPr/>
          <p:nvPr/>
        </p:nvSpPr>
        <p:spPr>
          <a:xfrm>
            <a:off x="5838317" y="3614387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06" name="Shape 706"/>
          <p:cNvSpPr/>
          <p:nvPr/>
        </p:nvSpPr>
        <p:spPr>
          <a:xfrm>
            <a:off x="4152187" y="826474"/>
            <a:ext cx="69158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07" name="Shape 707"/>
          <p:cNvSpPr/>
          <p:nvPr/>
        </p:nvSpPr>
        <p:spPr>
          <a:xfrm>
            <a:off x="2572592" y="1595733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2648052" y="1599687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09" name="Shape 709"/>
          <p:cNvSpPr/>
          <p:nvPr/>
        </p:nvSpPr>
        <p:spPr>
          <a:xfrm>
            <a:off x="2621651" y="1802133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교역량 증가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70000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+10000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감소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22.5%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-0.5%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215537" y="142594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업그레이드_골드 부족</a:t>
            </a:r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07200"/>
            <a:ext cx="1031319" cy="69725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20" name="Shape 720"/>
          <p:cNvSpPr/>
          <p:nvPr/>
        </p:nvSpPr>
        <p:spPr>
          <a:xfrm>
            <a:off x="714785" y="4852755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21" name="Shape 721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/>
          <p:nvPr/>
        </p:nvSpPr>
        <p:spPr>
          <a:xfrm rot="10800000">
            <a:off x="873646" y="607313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25" name="Shape 725"/>
          <p:cNvSpPr/>
          <p:nvPr/>
        </p:nvSpPr>
        <p:spPr>
          <a:xfrm>
            <a:off x="869050" y="3154743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934504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28" name="Shape 728"/>
          <p:cNvSpPr/>
          <p:nvPr/>
        </p:nvSpPr>
        <p:spPr>
          <a:xfrm>
            <a:off x="1189295" y="3199351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729" name="Shape 729"/>
          <p:cNvSpPr/>
          <p:nvPr/>
        </p:nvSpPr>
        <p:spPr>
          <a:xfrm>
            <a:off x="2346400" y="3157852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2741291" y="3211791"/>
            <a:ext cx="7841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31" name="Shape 7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1"/>
            <a:ext cx="264370" cy="254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Shape 732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3" name="Shape 733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4" name="Shape 734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35" name="Shape 735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6" name="Shape 736"/>
          <p:cNvCxnSpPr/>
          <p:nvPr/>
        </p:nvCxnSpPr>
        <p:spPr>
          <a:xfrm>
            <a:off x="2413793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37" name="Shape 7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8" y="319101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3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/>
          <p:nvPr/>
        </p:nvSpPr>
        <p:spPr>
          <a:xfrm>
            <a:off x="1345557" y="81870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44" name="Shape 744"/>
          <p:cNvSpPr/>
          <p:nvPr/>
        </p:nvSpPr>
        <p:spPr>
          <a:xfrm>
            <a:off x="2001807" y="81247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45" name="Shape 745"/>
          <p:cNvSpPr/>
          <p:nvPr/>
        </p:nvSpPr>
        <p:spPr>
          <a:xfrm>
            <a:off x="2704715" y="824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46" name="Shape 746"/>
          <p:cNvSpPr/>
          <p:nvPr/>
        </p:nvSpPr>
        <p:spPr>
          <a:xfrm>
            <a:off x="3398301" y="80936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8" name="Shape 748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1513025" y="5940296"/>
            <a:ext cx="112723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51" name="Shape 751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52" name="Shape 752"/>
          <p:cNvSpPr/>
          <p:nvPr/>
        </p:nvSpPr>
        <p:spPr>
          <a:xfrm>
            <a:off x="1688274" y="6175689"/>
            <a:ext cx="894125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55" name="Shape 7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3" y="5727068"/>
            <a:ext cx="128282" cy="1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Shape 756"/>
          <p:cNvCxnSpPr/>
          <p:nvPr/>
        </p:nvCxnSpPr>
        <p:spPr>
          <a:xfrm>
            <a:off x="1208625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7" name="Shape 757"/>
          <p:cNvSpPr/>
          <p:nvPr/>
        </p:nvSpPr>
        <p:spPr>
          <a:xfrm>
            <a:off x="2348441" y="3713948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Shape 7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/>
          <p:nvPr/>
        </p:nvSpPr>
        <p:spPr>
          <a:xfrm>
            <a:off x="2696676" y="3758555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2424493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1" name="Shape 761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3" name="Shape 763"/>
          <p:cNvCxnSpPr/>
          <p:nvPr/>
        </p:nvCxnSpPr>
        <p:spPr>
          <a:xfrm>
            <a:off x="2421383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64" name="Shape 764"/>
          <p:cNvSpPr/>
          <p:nvPr/>
        </p:nvSpPr>
        <p:spPr>
          <a:xfrm>
            <a:off x="873645" y="3722539"/>
            <a:ext cx="1439998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1221883" y="3767148"/>
            <a:ext cx="8418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교역소</a:t>
            </a:r>
          </a:p>
        </p:txBody>
      </p:sp>
      <p:sp>
        <p:nvSpPr>
          <p:cNvPr id="767" name="Shape 767"/>
          <p:cNvSpPr/>
          <p:nvPr/>
        </p:nvSpPr>
        <p:spPr>
          <a:xfrm>
            <a:off x="944650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68" name="Shape 768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69" name="Shape 769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70" name="Shape 7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772" name="Shape 772"/>
          <p:cNvCxnSpPr/>
          <p:nvPr/>
        </p:nvCxnSpPr>
        <p:spPr>
          <a:xfrm>
            <a:off x="1254273" y="1553987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73" name="Shape 773"/>
          <p:cNvCxnSpPr/>
          <p:nvPr/>
        </p:nvCxnSpPr>
        <p:spPr>
          <a:xfrm>
            <a:off x="1248053" y="1865008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74" name="Shape 7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Shape 776"/>
          <p:cNvCxnSpPr>
            <a:stCxn id="749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7" name="Shape 777"/>
          <p:cNvSpPr/>
          <p:nvPr/>
        </p:nvSpPr>
        <p:spPr>
          <a:xfrm>
            <a:off x="4526180" y="4777114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교역소 업그레이드 시간 : 05:27:32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5317078" y="6190153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Shape 7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81" name="Shape 781"/>
          <p:cNvSpPr/>
          <p:nvPr/>
        </p:nvSpPr>
        <p:spPr>
          <a:xfrm>
            <a:off x="5329489" y="6174919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82" name="Shape 782"/>
          <p:cNvSpPr/>
          <p:nvPr/>
        </p:nvSpPr>
        <p:spPr>
          <a:xfrm>
            <a:off x="4152187" y="355315"/>
            <a:ext cx="691585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83" name="Shape 783"/>
          <p:cNvSpPr/>
          <p:nvPr/>
        </p:nvSpPr>
        <p:spPr>
          <a:xfrm>
            <a:off x="2572592" y="1595733"/>
            <a:ext cx="1166502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2648052" y="1599687"/>
            <a:ext cx="102463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85" name="Shape 785"/>
          <p:cNvSpPr/>
          <p:nvPr/>
        </p:nvSpPr>
        <p:spPr>
          <a:xfrm>
            <a:off x="2621651" y="1802133"/>
            <a:ext cx="1070634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교역량 증가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70000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+10000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감소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22.5% </a:t>
            </a:r>
            <a:r>
              <a:rPr b="1" i="0" lang="en-US" sz="9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-0.5%</a:t>
            </a:r>
          </a:p>
        </p:txBody>
      </p:sp>
      <p:sp>
        <p:nvSpPr>
          <p:cNvPr id="786" name="Shape 786"/>
          <p:cNvSpPr/>
          <p:nvPr/>
        </p:nvSpPr>
        <p:spPr>
          <a:xfrm>
            <a:off x="4526180" y="2683933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크라운을 소비하여 바로 교역소를 업그레이드 하실 수 있습니다!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5295885" y="4057948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Shape 788"/>
          <p:cNvCxnSpPr>
            <a:stCxn id="786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89" name="Shape 7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91" name="Shape 791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92" name="Shape 792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3" name="Shape 793"/>
          <p:cNvSpPr/>
          <p:nvPr/>
        </p:nvSpPr>
        <p:spPr>
          <a:xfrm>
            <a:off x="4532114" y="586958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324848" y="1972510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9851" y="220571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97" name="Shape 797"/>
          <p:cNvSpPr/>
          <p:nvPr/>
        </p:nvSpPr>
        <p:spPr>
          <a:xfrm>
            <a:off x="5337260" y="1957276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98" name="Shape 7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99" name="Shape 799"/>
          <p:cNvCxnSpPr>
            <a:stCxn id="798" idx="1"/>
            <a:endCxn id="793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800" name="Shape 800"/>
          <p:cNvCxnSpPr>
            <a:stCxn id="798" idx="1"/>
            <a:endCxn id="786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801" name="Shape 801"/>
          <p:cNvCxnSpPr>
            <a:stCxn id="798" idx="1"/>
            <a:endCxn id="777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/>
          <p:nvPr/>
        </p:nvSpPr>
        <p:spPr>
          <a:xfrm>
            <a:off x="3112146" y="10996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09" name="Shape 809"/>
          <p:cNvSpPr/>
          <p:nvPr/>
        </p:nvSpPr>
        <p:spPr>
          <a:xfrm>
            <a:off x="3112146" y="520081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10" name="Shape 810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 rot="10800000">
            <a:off x="3271006" y="6421199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3215721" y="3267958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Shape 813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14" name="Shape 814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15" name="Shape 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/>
          <p:nvPr/>
        </p:nvSpPr>
        <p:spPr>
          <a:xfrm>
            <a:off x="3503914" y="11275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2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/>
          <p:nvPr/>
        </p:nvSpPr>
        <p:spPr>
          <a:xfrm>
            <a:off x="3742917" y="11667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22" name="Shape 822"/>
          <p:cNvSpPr/>
          <p:nvPr/>
        </p:nvSpPr>
        <p:spPr>
          <a:xfrm>
            <a:off x="4399167" y="11605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23" name="Shape 823"/>
          <p:cNvSpPr/>
          <p:nvPr/>
        </p:nvSpPr>
        <p:spPr>
          <a:xfrm>
            <a:off x="5102076" y="11729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24" name="Shape 824"/>
          <p:cNvSpPr/>
          <p:nvPr/>
        </p:nvSpPr>
        <p:spPr>
          <a:xfrm>
            <a:off x="5795662" y="115742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25" name="Shape 825"/>
          <p:cNvCxnSpPr/>
          <p:nvPr/>
        </p:nvCxnSpPr>
        <p:spPr>
          <a:xfrm>
            <a:off x="3294185" y="14174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6" name="Shape 826"/>
          <p:cNvSpPr/>
          <p:nvPr/>
        </p:nvSpPr>
        <p:spPr>
          <a:xfrm>
            <a:off x="3899789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5006205" y="2031046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4990664" y="2048723"/>
            <a:ext cx="1180922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교역소를 통해 다른 연맹원에게 자원을 지원해 줄 수 있습니다. 교역소를 통해 보내는 자원은 환율이 차감 됩니다.</a:t>
            </a:r>
          </a:p>
        </p:txBody>
      </p:sp>
      <p:sp>
        <p:nvSpPr>
          <p:cNvPr id="829" name="Shape 829"/>
          <p:cNvSpPr/>
          <p:nvPr/>
        </p:nvSpPr>
        <p:spPr>
          <a:xfrm>
            <a:off x="3299926" y="3657798"/>
            <a:ext cx="285530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교역량		70000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+ 5000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환율		22.5%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- 1.0%</a:t>
            </a:r>
          </a:p>
        </p:txBody>
      </p:sp>
      <p:sp>
        <p:nvSpPr>
          <p:cNvPr id="830" name="Shape 830"/>
          <p:cNvSpPr/>
          <p:nvPr/>
        </p:nvSpPr>
        <p:spPr>
          <a:xfrm>
            <a:off x="4056571" y="63878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31" name="Shape 831"/>
          <p:cNvSpPr/>
          <p:nvPr/>
        </p:nvSpPr>
        <p:spPr>
          <a:xfrm>
            <a:off x="215537" y="142594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상세정보</a:t>
            </a:r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3517" y="2345988"/>
            <a:ext cx="1031319" cy="697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Shape 833"/>
          <p:cNvGrpSpPr/>
          <p:nvPr/>
        </p:nvGrpSpPr>
        <p:grpSpPr>
          <a:xfrm>
            <a:off x="6116527" y="1867439"/>
            <a:ext cx="4018072" cy="646676"/>
            <a:chOff x="7147370" y="1347566"/>
            <a:chExt cx="4861868" cy="646676"/>
          </a:xfrm>
        </p:grpSpPr>
        <p:sp>
          <p:nvSpPr>
            <p:cNvPr id="834" name="Shape 834"/>
            <p:cNvSpPr/>
            <p:nvPr/>
          </p:nvSpPr>
          <p:spPr>
            <a:xfrm>
              <a:off x="7756070" y="1347566"/>
              <a:ext cx="4253168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교역소에 대한 정보 내용을 확인 할 수 있습니다</a:t>
              </a:r>
            </a:p>
          </p:txBody>
        </p:sp>
        <p:cxnSp>
          <p:nvCxnSpPr>
            <p:cNvPr id="835" name="Shape 835"/>
            <p:cNvCxnSpPr>
              <a:stCxn id="834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36" name="Shape 836"/>
          <p:cNvGrpSpPr/>
          <p:nvPr/>
        </p:nvGrpSpPr>
        <p:grpSpPr>
          <a:xfrm>
            <a:off x="6202794" y="2736091"/>
            <a:ext cx="3685876" cy="646676"/>
            <a:chOff x="7147370" y="1347566"/>
            <a:chExt cx="4459910" cy="646676"/>
          </a:xfrm>
        </p:grpSpPr>
        <p:sp>
          <p:nvSpPr>
            <p:cNvPr id="837" name="Shape 837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38" name="Shape 838"/>
            <p:cNvCxnSpPr>
              <a:stCxn id="837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39" name="Shape 839"/>
          <p:cNvGrpSpPr/>
          <p:nvPr/>
        </p:nvGrpSpPr>
        <p:grpSpPr>
          <a:xfrm>
            <a:off x="6052852" y="3580534"/>
            <a:ext cx="5871670" cy="1940698"/>
            <a:chOff x="7147067" y="1347566"/>
            <a:chExt cx="4460210" cy="1940698"/>
          </a:xfrm>
        </p:grpSpPr>
        <p:sp>
          <p:nvSpPr>
            <p:cNvPr id="840" name="Shape 840"/>
            <p:cNvSpPr/>
            <p:nvPr/>
          </p:nvSpPr>
          <p:spPr>
            <a:xfrm>
              <a:off x="7756067" y="1347566"/>
              <a:ext cx="3851210" cy="194069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교역량 (전체 건물 + 버프 추가량)</a:t>
              </a:r>
            </a:p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세금량 (전체 건물 + 버프 추가량)</a:t>
              </a:r>
            </a:p>
          </p:txBody>
        </p:sp>
        <p:cxnSp>
          <p:nvCxnSpPr>
            <p:cNvPr id="841" name="Shape 841"/>
            <p:cNvCxnSpPr>
              <a:stCxn id="840" idx="1"/>
            </p:cNvCxnSpPr>
            <p:nvPr/>
          </p:nvCxnSpPr>
          <p:spPr>
            <a:xfrm rot="10800000">
              <a:off x="7147067" y="1994215"/>
              <a:ext cx="609000" cy="323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42" name="Shape 842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43" name="Shape 843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b="0" i="0" lang="en-US" sz="12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4" name="Shape 844"/>
            <p:cNvCxnSpPr>
              <a:stCxn id="843" idx="1"/>
            </p:cNvCxnSpPr>
            <p:nvPr/>
          </p:nvCxnSpPr>
          <p:spPr>
            <a:xfrm flipH="1">
              <a:off x="7147370" y="1670842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45" name="Shape 845"/>
          <p:cNvSpPr/>
          <p:nvPr/>
        </p:nvSpPr>
        <p:spPr>
          <a:xfrm>
            <a:off x="161683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46" name="Shape 846"/>
          <p:cNvCxnSpPr>
            <a:stCxn id="845" idx="3"/>
          </p:cNvCxnSpPr>
          <p:nvPr/>
        </p:nvCxnSpPr>
        <p:spPr>
          <a:xfrm>
            <a:off x="2588669" y="6039859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7" name="Shape 847"/>
          <p:cNvSpPr/>
          <p:nvPr/>
        </p:nvSpPr>
        <p:spPr>
          <a:xfrm>
            <a:off x="356116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48" name="Shape 848"/>
          <p:cNvCxnSpPr>
            <a:stCxn id="847" idx="3"/>
          </p:cNvCxnSpPr>
          <p:nvPr/>
        </p:nvCxnSpPr>
        <p:spPr>
          <a:xfrm>
            <a:off x="2783102" y="5372312"/>
            <a:ext cx="1474799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9" name="Shape 849"/>
          <p:cNvSpPr/>
          <p:nvPr/>
        </p:nvSpPr>
        <p:spPr>
          <a:xfrm>
            <a:off x="3846687" y="1898992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3680337" y="1915502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51" name="Shape 851"/>
          <p:cNvCxnSpPr/>
          <p:nvPr/>
        </p:nvCxnSpPr>
        <p:spPr>
          <a:xfrm>
            <a:off x="3674117" y="2226525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Shape 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4003482" y="128359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0" name="Shape 860"/>
          <p:cNvSpPr/>
          <p:nvPr/>
        </p:nvSpPr>
        <p:spPr>
          <a:xfrm>
            <a:off x="4010803" y="504219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1" name="Shape 861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Shape 862"/>
          <p:cNvSpPr/>
          <p:nvPr/>
        </p:nvSpPr>
        <p:spPr>
          <a:xfrm rot="10800000">
            <a:off x="4169663" y="626258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Shape 864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5" name="Shape 865"/>
          <p:cNvSpPr/>
          <p:nvPr/>
        </p:nvSpPr>
        <p:spPr>
          <a:xfrm>
            <a:off x="5184932" y="312086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66" name="Shape 8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5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Shape 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Shape 8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4641575" y="10081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3" name="Shape 873"/>
          <p:cNvSpPr/>
          <p:nvPr/>
        </p:nvSpPr>
        <p:spPr>
          <a:xfrm>
            <a:off x="5297825" y="1001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4" name="Shape 874"/>
          <p:cNvSpPr/>
          <p:nvPr/>
        </p:nvSpPr>
        <p:spPr>
          <a:xfrm>
            <a:off x="6000732" y="101435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75" name="Shape 875"/>
          <p:cNvSpPr/>
          <p:nvPr/>
        </p:nvSpPr>
        <p:spPr>
          <a:xfrm>
            <a:off x="6694317" y="99880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76" name="Shape 876"/>
          <p:cNvCxnSpPr/>
          <p:nvPr/>
        </p:nvCxnSpPr>
        <p:spPr>
          <a:xfrm>
            <a:off x="4192842" y="125887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7" name="Shape 877"/>
          <p:cNvSpPr/>
          <p:nvPr/>
        </p:nvSpPr>
        <p:spPr>
          <a:xfrm>
            <a:off x="4798446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6314387" y="6216823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79" name="Shape 879"/>
          <p:cNvSpPr/>
          <p:nvPr/>
        </p:nvSpPr>
        <p:spPr>
          <a:xfrm>
            <a:off x="5904862" y="1872425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5889321" y="1890101"/>
            <a:ext cx="1180922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교역소를 통해 다른 연맹원에게 자원을 지원해 줄 수 있습니다. 교역소를 통해 보내는 자원은 환율이 차감 됩니다.</a:t>
            </a:r>
          </a:p>
        </p:txBody>
      </p:sp>
      <p:sp>
        <p:nvSpPr>
          <p:cNvPr id="881" name="Shape 881"/>
          <p:cNvSpPr/>
          <p:nvPr/>
        </p:nvSpPr>
        <p:spPr>
          <a:xfrm>
            <a:off x="4198582" y="3499178"/>
            <a:ext cx="285530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교역량		70000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+ 5000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환율		22.5%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- 1.0%</a:t>
            </a:r>
          </a:p>
        </p:txBody>
      </p:sp>
      <p:sp>
        <p:nvSpPr>
          <p:cNvPr id="882" name="Shape 882"/>
          <p:cNvSpPr/>
          <p:nvPr/>
        </p:nvSpPr>
        <p:spPr>
          <a:xfrm>
            <a:off x="4955228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83" name="Shape 883"/>
          <p:cNvSpPr/>
          <p:nvPr/>
        </p:nvSpPr>
        <p:spPr>
          <a:xfrm>
            <a:off x="215537" y="142594"/>
            <a:ext cx="2441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상세정보_설명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95526" y="2114493"/>
            <a:ext cx="1247894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7486213" y="2430659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교역량은 한번에 보낼 수 있는 자원량을 의미합니다.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환율은 자원 지원 시, 차감되는 자원량을 의미합니다.</a:t>
            </a:r>
          </a:p>
        </p:txBody>
      </p:sp>
      <p:cxnSp>
        <p:nvCxnSpPr>
          <p:cNvPr id="886" name="Shape 886"/>
          <p:cNvCxnSpPr>
            <a:stCxn id="885" idx="1"/>
            <a:endCxn id="866" idx="3"/>
          </p:cNvCxnSpPr>
          <p:nvPr/>
        </p:nvCxnSpPr>
        <p:spPr>
          <a:xfrm flipH="1">
            <a:off x="7192813" y="3202820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87" name="Shape 887"/>
          <p:cNvCxnSpPr/>
          <p:nvPr/>
        </p:nvCxnSpPr>
        <p:spPr>
          <a:xfrm flipH="1" rot="10800000">
            <a:off x="7524178" y="3961154"/>
            <a:ext cx="3357499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8" name="Shape 888"/>
          <p:cNvSpPr/>
          <p:nvPr/>
        </p:nvSpPr>
        <p:spPr>
          <a:xfrm>
            <a:off x="7477521" y="1959351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89" name="Shape 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543308" y="128359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2" name="Shape 892"/>
          <p:cNvSpPr/>
          <p:nvPr/>
        </p:nvSpPr>
        <p:spPr>
          <a:xfrm>
            <a:off x="550627" y="504219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3" name="Shape 893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Shape 894"/>
          <p:cNvSpPr/>
          <p:nvPr/>
        </p:nvSpPr>
        <p:spPr>
          <a:xfrm rot="10800000">
            <a:off x="709490" y="626258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6" name="Shape 896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7" name="Shape 897"/>
          <p:cNvSpPr/>
          <p:nvPr/>
        </p:nvSpPr>
        <p:spPr>
          <a:xfrm>
            <a:off x="1724758" y="312086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98" name="Shape 8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5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942395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3" y="100642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4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6" y="100642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/>
          <p:nvPr/>
        </p:nvSpPr>
        <p:spPr>
          <a:xfrm>
            <a:off x="1181400" y="100814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5" name="Shape 905"/>
          <p:cNvSpPr/>
          <p:nvPr/>
        </p:nvSpPr>
        <p:spPr>
          <a:xfrm>
            <a:off x="1837650" y="100191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6" name="Shape 906"/>
          <p:cNvSpPr/>
          <p:nvPr/>
        </p:nvSpPr>
        <p:spPr>
          <a:xfrm>
            <a:off x="2540558" y="101435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7" name="Shape 907"/>
          <p:cNvSpPr/>
          <p:nvPr/>
        </p:nvSpPr>
        <p:spPr>
          <a:xfrm>
            <a:off x="3234142" y="99880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08" name="Shape 908"/>
          <p:cNvCxnSpPr/>
          <p:nvPr/>
        </p:nvCxnSpPr>
        <p:spPr>
          <a:xfrm>
            <a:off x="732666" y="125887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9" name="Shape 909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2854210" y="6216823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912" name="Shape 912"/>
          <p:cNvSpPr/>
          <p:nvPr/>
        </p:nvSpPr>
        <p:spPr>
          <a:xfrm>
            <a:off x="2444688" y="1872425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2429147" y="1890101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95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교역소는 부상병을 치료 할 수 있는 장소 입니다</a:t>
            </a:r>
          </a:p>
        </p:txBody>
      </p:sp>
      <p:sp>
        <p:nvSpPr>
          <p:cNvPr id="914" name="Shape 914"/>
          <p:cNvSpPr/>
          <p:nvPr/>
        </p:nvSpPr>
        <p:spPr>
          <a:xfrm>
            <a:off x="738408" y="3499178"/>
            <a:ext cx="285530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915" name="Shape 915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4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Shape 917"/>
          <p:cNvCxnSpPr>
            <a:endCxn id="877" idx="0"/>
          </p:cNvCxnSpPr>
          <p:nvPr/>
        </p:nvCxnSpPr>
        <p:spPr>
          <a:xfrm>
            <a:off x="2977483" y="4450557"/>
            <a:ext cx="2380799" cy="171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18" name="Shape 918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594381" y="130502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교역소는 연구 속도를 감소시켜 주며, 연맹 연구의 공헌과 명예 포인트를 추가시켜 줍니다.</a:t>
            </a:r>
          </a:p>
        </p:txBody>
      </p:sp>
      <p:sp>
        <p:nvSpPr>
          <p:cNvPr id="920" name="Shape 920"/>
          <p:cNvSpPr/>
          <p:nvPr/>
        </p:nvSpPr>
        <p:spPr>
          <a:xfrm>
            <a:off x="1579170" y="1042187"/>
            <a:ext cx="10872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LV 14</a:t>
            </a:r>
          </a:p>
        </p:txBody>
      </p:sp>
      <p:cxnSp>
        <p:nvCxnSpPr>
          <p:cNvPr id="921" name="Shape 921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2" name="Shape 922"/>
          <p:cNvSpPr/>
          <p:nvPr/>
        </p:nvSpPr>
        <p:spPr>
          <a:xfrm>
            <a:off x="646818" y="1708816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세부 내용</a:t>
            </a:r>
          </a:p>
        </p:txBody>
      </p:sp>
      <p:sp>
        <p:nvSpPr>
          <p:cNvPr id="923" name="Shape 923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4" name="Shape 924"/>
          <p:cNvGraphicFramePr/>
          <p:nvPr/>
        </p:nvGraphicFramePr>
        <p:xfrm>
          <a:off x="654170" y="20140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{52EB512A-C6E8-414E-BAA9-AC73FF623E0E}</a:tableStyleId>
              </a:tblPr>
              <a:tblGrid>
                <a:gridCol w="418900"/>
                <a:gridCol w="911000"/>
                <a:gridCol w="804825"/>
                <a:gridCol w="804825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교역량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환율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6250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90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110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22.5%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130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22%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925" name="Shape 925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926" name="Shape 926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4661582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928" name="Shape 928"/>
          <p:cNvCxnSpPr/>
          <p:nvPr/>
        </p:nvCxnSpPr>
        <p:spPr>
          <a:xfrm>
            <a:off x="4495232" y="178630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29" name="Shape 929"/>
          <p:cNvCxnSpPr/>
          <p:nvPr/>
        </p:nvCxnSpPr>
        <p:spPr>
          <a:xfrm>
            <a:off x="4489012" y="209732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30" name="Shape 930"/>
          <p:cNvCxnSpPr/>
          <p:nvPr/>
        </p:nvCxnSpPr>
        <p:spPr>
          <a:xfrm flipH="1" rot="10800000">
            <a:off x="7499574" y="2432854"/>
            <a:ext cx="3357499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Shape 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603058" y="118834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39" name="Shape 939"/>
          <p:cNvSpPr/>
          <p:nvPr/>
        </p:nvSpPr>
        <p:spPr>
          <a:xfrm>
            <a:off x="610377" y="494694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40" name="Shape 940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 rot="10800000">
            <a:off x="769240" y="616733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3" name="Shape 943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4" name="Shape 944"/>
          <p:cNvSpPr/>
          <p:nvPr/>
        </p:nvSpPr>
        <p:spPr>
          <a:xfrm>
            <a:off x="1784508" y="3025610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5"/>
            <a:ext cx="364317" cy="3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/>
          <p:nvPr/>
        </p:nvSpPr>
        <p:spPr>
          <a:xfrm>
            <a:off x="1002145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3" y="91117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4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6" y="91117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/>
          <p:nvPr/>
        </p:nvSpPr>
        <p:spPr>
          <a:xfrm>
            <a:off x="1241150" y="91289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2" name="Shape 952"/>
          <p:cNvSpPr/>
          <p:nvPr/>
        </p:nvSpPr>
        <p:spPr>
          <a:xfrm>
            <a:off x="1897400" y="90666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3" name="Shape 953"/>
          <p:cNvSpPr/>
          <p:nvPr/>
        </p:nvSpPr>
        <p:spPr>
          <a:xfrm>
            <a:off x="2600308" y="91910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54" name="Shape 954"/>
          <p:cNvSpPr/>
          <p:nvPr/>
        </p:nvSpPr>
        <p:spPr>
          <a:xfrm>
            <a:off x="3293894" y="90355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792416" y="116362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6" name="Shape 956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2599635" y="6131098"/>
            <a:ext cx="122180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59" name="Shape 959"/>
          <p:cNvSpPr/>
          <p:nvPr/>
        </p:nvSpPr>
        <p:spPr>
          <a:xfrm>
            <a:off x="2504438" y="1777175"/>
            <a:ext cx="1166502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2488897" y="1794851"/>
            <a:ext cx="1180922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교역소를 통해 다른 연맹원에게 자원을 지원해 줄 수 있습니다. 교역소를 통해 보내는 자원은 환율이 차감 됩니다.</a:t>
            </a:r>
          </a:p>
        </p:txBody>
      </p:sp>
      <p:sp>
        <p:nvSpPr>
          <p:cNvPr id="961" name="Shape 961"/>
          <p:cNvSpPr/>
          <p:nvPr/>
        </p:nvSpPr>
        <p:spPr>
          <a:xfrm>
            <a:off x="798158" y="3403928"/>
            <a:ext cx="2855306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교역량		70000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+ 5000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환율		22.5% </a:t>
            </a:r>
            <a:r>
              <a:rPr b="1" i="0" lang="en-US" sz="10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- 1.0%</a:t>
            </a:r>
          </a:p>
        </p:txBody>
      </p:sp>
      <p:sp>
        <p:nvSpPr>
          <p:cNvPr id="962" name="Shape 962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63" name="Shape 963"/>
          <p:cNvSpPr/>
          <p:nvPr/>
        </p:nvSpPr>
        <p:spPr>
          <a:xfrm>
            <a:off x="215537" y="142594"/>
            <a:ext cx="3677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상세정보_업그레이드 취소</a:t>
            </a:r>
          </a:p>
        </p:txBody>
      </p:sp>
      <p:pic>
        <p:nvPicPr>
          <p:cNvPr id="964" name="Shape 9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100" y="2019243"/>
            <a:ext cx="1247894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1261158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966" name="Shape 966"/>
          <p:cNvCxnSpPr/>
          <p:nvPr/>
        </p:nvCxnSpPr>
        <p:spPr>
          <a:xfrm>
            <a:off x="1094808" y="1691050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67" name="Shape 967"/>
          <p:cNvCxnSpPr/>
          <p:nvPr/>
        </p:nvCxnSpPr>
        <p:spPr>
          <a:xfrm>
            <a:off x="1088587" y="2002071"/>
            <a:ext cx="816900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68" name="Shape 968"/>
          <p:cNvSpPr/>
          <p:nvPr/>
        </p:nvSpPr>
        <p:spPr>
          <a:xfrm>
            <a:off x="3996435" y="873632"/>
            <a:ext cx="690969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4580017" y="4258607"/>
            <a:ext cx="2846647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71" name="Shape 971"/>
          <p:cNvCxnSpPr>
            <a:stCxn id="957" idx="0"/>
            <a:endCxn id="969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972" name="Shape 972"/>
          <p:cNvGrpSpPr/>
          <p:nvPr/>
        </p:nvGrpSpPr>
        <p:grpSpPr>
          <a:xfrm>
            <a:off x="792417" y="2118204"/>
            <a:ext cx="1375300" cy="1001928"/>
            <a:chOff x="699618" y="1227266"/>
            <a:chExt cx="1375300" cy="1001928"/>
          </a:xfrm>
        </p:grpSpPr>
        <p:pic>
          <p:nvPicPr>
            <p:cNvPr id="973" name="Shape 97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0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4" name="Shape 974"/>
            <p:cNvSpPr/>
            <p:nvPr/>
          </p:nvSpPr>
          <p:spPr>
            <a:xfrm>
              <a:off x="1005887" y="1880476"/>
              <a:ext cx="834156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737133" y="710760"/>
            <a:ext cx="10750506" cy="1171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2016.04.05 초안작성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V1.1 – 2016.04.15 결과 메일 추가, 노티 추가, 감시탑 확인 가능 내용 추가, 행군 속도 관련 내용 픽스 (3page수정, 22~24page 추가)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V1.2 – 2016.04.20 안전 자원 거래 불가, 41레벨 거래 가능 내용 추가 (3page)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V1.3 – 2016 08 31 교역소 자원 지원 기능 및 UI 수정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/>
        </p:nvSpPr>
        <p:spPr>
          <a:xfrm>
            <a:off x="270056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24" y="1713276"/>
            <a:ext cx="1247894" cy="843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Shape 983"/>
          <p:cNvGrpSpPr/>
          <p:nvPr/>
        </p:nvGrpSpPr>
        <p:grpSpPr>
          <a:xfrm>
            <a:off x="999756" y="2599082"/>
            <a:ext cx="761747" cy="651951"/>
            <a:chOff x="1176662" y="2547988"/>
            <a:chExt cx="761747" cy="651951"/>
          </a:xfrm>
        </p:grpSpPr>
        <p:sp>
          <p:nvSpPr>
            <p:cNvPr id="984" name="Shape 984"/>
            <p:cNvSpPr/>
            <p:nvPr/>
          </p:nvSpPr>
          <p:spPr>
            <a:xfrm>
              <a:off x="1291950" y="2547988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986" name="Shape 986"/>
            <p:cNvSpPr/>
            <p:nvPr/>
          </p:nvSpPr>
          <p:spPr>
            <a:xfrm rot="-5400000">
              <a:off x="1347248" y="2594640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Shape 987"/>
          <p:cNvGrpSpPr/>
          <p:nvPr/>
        </p:nvGrpSpPr>
        <p:grpSpPr>
          <a:xfrm>
            <a:off x="438872" y="2311078"/>
            <a:ext cx="646331" cy="668246"/>
            <a:chOff x="503468" y="2219100"/>
            <a:chExt cx="646331" cy="668246"/>
          </a:xfrm>
        </p:grpSpPr>
        <p:sp>
          <p:nvSpPr>
            <p:cNvPr id="988" name="Shape 988"/>
            <p:cNvSpPr/>
            <p:nvPr/>
          </p:nvSpPr>
          <p:spPr>
            <a:xfrm>
              <a:off x="569166" y="2239350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990" name="Shape 9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3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1" name="Shape 991"/>
          <p:cNvSpPr/>
          <p:nvPr/>
        </p:nvSpPr>
        <p:spPr>
          <a:xfrm>
            <a:off x="215537" y="142594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교역소_교역 메뉴</a:t>
            </a:r>
          </a:p>
        </p:txBody>
      </p:sp>
      <p:cxnSp>
        <p:nvCxnSpPr>
          <p:cNvPr id="992" name="Shape 992"/>
          <p:cNvCxnSpPr/>
          <p:nvPr/>
        </p:nvCxnSpPr>
        <p:spPr>
          <a:xfrm>
            <a:off x="838629" y="1675952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93" name="Shape 993"/>
          <p:cNvSpPr/>
          <p:nvPr/>
        </p:nvSpPr>
        <p:spPr>
          <a:xfrm>
            <a:off x="1126962" y="1432229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994" name="Shape 994"/>
          <p:cNvCxnSpPr/>
          <p:nvPr/>
        </p:nvCxnSpPr>
        <p:spPr>
          <a:xfrm>
            <a:off x="835425" y="144223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5" name="Shape 995"/>
          <p:cNvCxnSpPr/>
          <p:nvPr/>
        </p:nvCxnSpPr>
        <p:spPr>
          <a:xfrm rot="-5400000">
            <a:off x="1729196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96" name="Shape 996"/>
          <p:cNvCxnSpPr/>
          <p:nvPr/>
        </p:nvCxnSpPr>
        <p:spPr>
          <a:xfrm rot="-5400000">
            <a:off x="752592" y="1564424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997" name="Shape 997"/>
          <p:cNvGrpSpPr/>
          <p:nvPr/>
        </p:nvGrpSpPr>
        <p:grpSpPr>
          <a:xfrm>
            <a:off x="108912" y="3042984"/>
            <a:ext cx="2570807" cy="1324005"/>
            <a:chOff x="8239613" y="184625"/>
            <a:chExt cx="2570807" cy="1762253"/>
          </a:xfrm>
        </p:grpSpPr>
        <p:sp>
          <p:nvSpPr>
            <p:cNvPr id="998" name="Shape 998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 메뉴를 입력 합니다.</a:t>
              </a:r>
            </a:p>
          </p:txBody>
        </p:sp>
        <p:cxnSp>
          <p:nvCxnSpPr>
            <p:cNvPr id="999" name="Shape 999"/>
            <p:cNvCxnSpPr>
              <a:stCxn id="998" idx="0"/>
              <a:endCxn id="1000" idx="2"/>
            </p:cNvCxnSpPr>
            <p:nvPr/>
          </p:nvCxnSpPr>
          <p:spPr>
            <a:xfrm flipH="1" rot="10800000">
              <a:off x="9525016" y="184625"/>
              <a:ext cx="595500" cy="111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1001" name="Shape 1001"/>
          <p:cNvGrpSpPr/>
          <p:nvPr/>
        </p:nvGrpSpPr>
        <p:grpSpPr>
          <a:xfrm>
            <a:off x="1709675" y="2336980"/>
            <a:ext cx="540022" cy="706183"/>
            <a:chOff x="1939940" y="2349040"/>
            <a:chExt cx="493845" cy="645799"/>
          </a:xfrm>
        </p:grpSpPr>
        <p:sp>
          <p:nvSpPr>
            <p:cNvPr id="1002" name="Shape 1002"/>
            <p:cNvSpPr/>
            <p:nvPr/>
          </p:nvSpPr>
          <p:spPr>
            <a:xfrm>
              <a:off x="1939940" y="2352107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988380" y="276400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</a:t>
              </a:r>
            </a:p>
          </p:txBody>
        </p:sp>
        <p:pic>
          <p:nvPicPr>
            <p:cNvPr id="1003" name="Shape 10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59016" y="2349040"/>
              <a:ext cx="465302" cy="465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4" name="Shape 1004"/>
          <p:cNvSpPr/>
          <p:nvPr/>
        </p:nvSpPr>
        <p:spPr>
          <a:xfrm>
            <a:off x="2789156" y="2196306"/>
            <a:ext cx="665824" cy="6559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5" name="Shape 1005"/>
          <p:cNvGrpSpPr/>
          <p:nvPr/>
        </p:nvGrpSpPr>
        <p:grpSpPr>
          <a:xfrm>
            <a:off x="3681509" y="221576"/>
            <a:ext cx="3526068" cy="6206550"/>
            <a:chOff x="4336028" y="269182"/>
            <a:chExt cx="3526068" cy="6206550"/>
          </a:xfrm>
        </p:grpSpPr>
        <p:sp>
          <p:nvSpPr>
            <p:cNvPr id="1006" name="Shape 1006"/>
            <p:cNvSpPr/>
            <p:nvPr/>
          </p:nvSpPr>
          <p:spPr>
            <a:xfrm>
              <a:off x="4336028" y="269182"/>
              <a:ext cx="3520799" cy="6206550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336028" y="269183"/>
              <a:ext cx="3520799" cy="37462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연맹원</a:t>
              </a: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336028" y="5962267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7470546" y="6101323"/>
              <a:ext cx="258176" cy="258176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grpSp>
          <p:nvGrpSpPr>
            <p:cNvPr id="1010" name="Shape 1010"/>
            <p:cNvGrpSpPr/>
            <p:nvPr/>
          </p:nvGrpSpPr>
          <p:grpSpPr>
            <a:xfrm>
              <a:off x="4336028" y="742079"/>
              <a:ext cx="3520799" cy="377970"/>
              <a:chOff x="4336028" y="1353620"/>
              <a:chExt cx="3520799" cy="377970"/>
            </a:xfrm>
          </p:grpSpPr>
          <p:sp>
            <p:nvSpPr>
              <p:cNvPr id="1011" name="Shape 1011"/>
              <p:cNvSpPr/>
              <p:nvPr/>
            </p:nvSpPr>
            <p:spPr>
              <a:xfrm>
                <a:off x="4336028" y="1401675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5                               0/1</a:t>
                </a:r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4363964" y="135362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i21.servimg.com/u/f21/19/31/75/76/crownn10.png" id="1013" name="Shape 10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78119" y="1373195"/>
                <a:ext cx="354856" cy="331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s://openclipart.org/image/2400px/svg_to_png/202776/pawn.png" id="1014" name="Shape 10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463307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5" name="Shape 1015"/>
            <p:cNvGrpSpPr/>
            <p:nvPr/>
          </p:nvGrpSpPr>
          <p:grpSpPr>
            <a:xfrm>
              <a:off x="4338000" y="2476804"/>
              <a:ext cx="3520799" cy="377970"/>
              <a:chOff x="4338000" y="1763400"/>
              <a:chExt cx="3520799" cy="377970"/>
            </a:xfrm>
          </p:grpSpPr>
          <p:sp>
            <p:nvSpPr>
              <p:cNvPr id="1016" name="Shape 1016"/>
              <p:cNvSpPr/>
              <p:nvPr/>
            </p:nvSpPr>
            <p:spPr>
              <a:xfrm>
                <a:off x="4338000" y="1798999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4                               1/2</a:t>
                </a:r>
              </a:p>
            </p:txBody>
          </p:sp>
          <p:sp>
            <p:nvSpPr>
              <p:cNvPr id="1017" name="Shape 1017"/>
              <p:cNvSpPr/>
              <p:nvPr/>
            </p:nvSpPr>
            <p:spPr>
              <a:xfrm>
                <a:off x="4363964" y="176340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R4</a:t>
                </a:r>
              </a:p>
            </p:txBody>
          </p:sp>
          <p:pic>
            <p:nvPicPr>
              <p:cNvPr descr="https://openclipart.org/image/2400px/svg_to_png/202776/pawn.png" id="1018" name="Shape 10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862105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9" name="Shape 1019"/>
            <p:cNvSpPr/>
            <p:nvPr/>
          </p:nvSpPr>
          <p:spPr>
            <a:xfrm>
              <a:off x="4383769" y="6022512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4847307" y="5962267"/>
              <a:ext cx="2621267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레벨이 높을 수록 더 많은 권한을 사용할 수 있습니다.</a:t>
              </a: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4513241" y="3087433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 rot="5400000">
              <a:off x="5306038" y="3171306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 txBox="1"/>
            <p:nvPr/>
          </p:nvSpPr>
          <p:spPr>
            <a:xfrm>
              <a:off x="5462403" y="3205474"/>
              <a:ext cx="569387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179005" y="3088255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 rot="5400000">
              <a:off x="6971803" y="3172129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 txBox="1"/>
            <p:nvPr/>
          </p:nvSpPr>
          <p:spPr>
            <a:xfrm>
              <a:off x="7031989" y="3206293"/>
              <a:ext cx="76174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21시간 전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443885" y="3607651"/>
              <a:ext cx="608771" cy="176339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8135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548135"/>
                  </a:solidFill>
                  <a:latin typeface="Arial"/>
                  <a:ea typeface="Arial"/>
                  <a:cs typeface="Arial"/>
                  <a:sym typeface="Arial"/>
                </a:rPr>
                <a:t>On-line</a:t>
              </a:r>
            </a:p>
          </p:txBody>
        </p:sp>
        <p:pic>
          <p:nvPicPr>
            <p:cNvPr id="1028" name="Shape 10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89676" y="2830652"/>
              <a:ext cx="1026380" cy="9617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9" name="Shape 1029"/>
            <p:cNvGrpSpPr/>
            <p:nvPr/>
          </p:nvGrpSpPr>
          <p:grpSpPr>
            <a:xfrm>
              <a:off x="4341297" y="4063635"/>
              <a:ext cx="3520799" cy="377970"/>
              <a:chOff x="4338000" y="1763400"/>
              <a:chExt cx="3520799" cy="37797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4338000" y="1798999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3                               0/8</a:t>
                </a: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4363964" y="176340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R3</a:t>
                </a:r>
              </a:p>
            </p:txBody>
          </p:sp>
          <p:pic>
            <p:nvPicPr>
              <p:cNvPr descr="https://openclipart.org/image/2400px/svg_to_png/202776/pawn.png" id="1032" name="Shape 103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862105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3" name="Shape 1033"/>
            <p:cNvSpPr/>
            <p:nvPr/>
          </p:nvSpPr>
          <p:spPr>
            <a:xfrm>
              <a:off x="6182517" y="3601685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487992" y="4701032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 rot="5400000">
              <a:off x="5280790" y="4784907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 txBox="1"/>
            <p:nvPr/>
          </p:nvSpPr>
          <p:spPr>
            <a:xfrm>
              <a:off x="5437155" y="4819073"/>
              <a:ext cx="56938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3일 전</a:t>
              </a: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6153757" y="4701855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Shape 1038"/>
            <p:cNvSpPr/>
            <p:nvPr/>
          </p:nvSpPr>
          <p:spPr>
            <a:xfrm rot="5400000">
              <a:off x="6946555" y="4785729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Shape 1039"/>
            <p:cNvSpPr txBox="1"/>
            <p:nvPr/>
          </p:nvSpPr>
          <p:spPr>
            <a:xfrm>
              <a:off x="7006739" y="4819894"/>
              <a:ext cx="76174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21시간 전</a:t>
              </a:r>
            </a:p>
          </p:txBody>
        </p:sp>
        <p:pic>
          <p:nvPicPr>
            <p:cNvPr id="1040" name="Shape 10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03200" y="4495396"/>
              <a:ext cx="1017953" cy="909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Shape 10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69255" y="4444253"/>
              <a:ext cx="1026380" cy="961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Shape 1042"/>
            <p:cNvSpPr/>
            <p:nvPr/>
          </p:nvSpPr>
          <p:spPr>
            <a:xfrm>
              <a:off x="4500835" y="5214464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Boombastic</a:t>
              </a: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6157269" y="5215285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pic>
          <p:nvPicPr>
            <p:cNvPr id="1044" name="Shape 1044"/>
            <p:cNvPicPr preferRelativeResize="0"/>
            <p:nvPr/>
          </p:nvPicPr>
          <p:blipFill rotWithShape="1">
            <a:blip r:embed="rId10">
              <a:alphaModFix/>
            </a:blip>
            <a:srcRect b="0" l="0" r="0" t="5587"/>
            <a:stretch/>
          </p:blipFill>
          <p:spPr>
            <a:xfrm>
              <a:off x="4529451" y="2875016"/>
              <a:ext cx="1108917" cy="901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Shape 1045"/>
            <p:cNvSpPr/>
            <p:nvPr/>
          </p:nvSpPr>
          <p:spPr>
            <a:xfrm>
              <a:off x="4526082" y="3600864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grpSp>
          <p:nvGrpSpPr>
            <p:cNvPr id="1046" name="Shape 1046"/>
            <p:cNvGrpSpPr/>
            <p:nvPr/>
          </p:nvGrpSpPr>
          <p:grpSpPr>
            <a:xfrm>
              <a:off x="5036078" y="1251628"/>
              <a:ext cx="2118333" cy="1178533"/>
              <a:chOff x="5036078" y="1251628"/>
              <a:chExt cx="2118333" cy="1178533"/>
            </a:xfrm>
          </p:grpSpPr>
          <p:sp>
            <p:nvSpPr>
              <p:cNvPr id="1047" name="Shape 1047"/>
              <p:cNvSpPr/>
              <p:nvPr/>
            </p:nvSpPr>
            <p:spPr>
              <a:xfrm>
                <a:off x="5165507" y="1551083"/>
                <a:ext cx="1585225" cy="797475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Shape 1048"/>
              <p:cNvSpPr/>
              <p:nvPr/>
            </p:nvSpPr>
            <p:spPr>
              <a:xfrm rot="5400000">
                <a:off x="6225458" y="1501208"/>
                <a:ext cx="876297" cy="981608"/>
              </a:xfrm>
              <a:prstGeom prst="homePlate">
                <a:avLst>
                  <a:gd fmla="val 8522" name="adj"/>
                </a:avLst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Shape 1049"/>
              <p:cNvSpPr txBox="1"/>
              <p:nvPr/>
            </p:nvSpPr>
            <p:spPr>
              <a:xfrm>
                <a:off x="6215312" y="1662375"/>
                <a:ext cx="891360" cy="553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21시간 전</a:t>
                </a:r>
              </a:p>
            </p:txBody>
          </p:sp>
          <p:pic>
            <p:nvPicPr>
              <p:cNvPr descr="http://i21.servimg.com/u/f21/19/31/75/76/crownn10.png" id="1050" name="Shape 105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407701" y="1251628"/>
                <a:ext cx="519545" cy="48490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051" name="Shape 105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036078" y="1297941"/>
                <a:ext cx="1176864" cy="10513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2" name="Shape 1052"/>
              <p:cNvSpPr/>
              <p:nvPr/>
            </p:nvSpPr>
            <p:spPr>
              <a:xfrm>
                <a:off x="5169017" y="2160601"/>
                <a:ext cx="1015412" cy="194381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qpwoeiruuut</a:t>
                </a:r>
              </a:p>
            </p:txBody>
          </p:sp>
        </p:grpSp>
      </p:grpSp>
      <p:pic>
        <p:nvPicPr>
          <p:cNvPr descr="http://vignette1.wikia.nocookie.net/unisonleague/images/b/ba/Gear-Sea_Dragon_Circlet_Render.png/revision/latest?cb=20150928021712" id="1053" name="Shape 1053"/>
          <p:cNvPicPr preferRelativeResize="0"/>
          <p:nvPr/>
        </p:nvPicPr>
        <p:blipFill rotWithShape="1">
          <a:blip r:embed="rId13">
            <a:alphaModFix/>
          </a:blip>
          <a:srcRect b="30362" l="8747" r="7728" t="27876"/>
          <a:stretch/>
        </p:blipFill>
        <p:spPr>
          <a:xfrm>
            <a:off x="4782496" y="4695007"/>
            <a:ext cx="543734" cy="27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vignette1.wikia.nocookie.net/unisonleague/images/b/ba/Gear-Sea_Dragon_Circlet_Render.png/revision/latest?cb=20150928021712" id="1054" name="Shape 1054"/>
          <p:cNvPicPr preferRelativeResize="0"/>
          <p:nvPr/>
        </p:nvPicPr>
        <p:blipFill rotWithShape="1">
          <a:blip r:embed="rId13">
            <a:alphaModFix/>
          </a:blip>
          <a:srcRect b="30362" l="8747" r="7728" t="27876"/>
          <a:stretch/>
        </p:blipFill>
        <p:spPr>
          <a:xfrm>
            <a:off x="6458319" y="4686303"/>
            <a:ext cx="543734" cy="27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vignette2.wikia.nocookie.net/unisonleague/images/c/c8/Gear-Circlet_of_Aequor_Render.png/revision/latest?cb=20150928022252" id="1055" name="Shape 1055"/>
          <p:cNvPicPr preferRelativeResize="0"/>
          <p:nvPr/>
        </p:nvPicPr>
        <p:blipFill rotWithShape="1">
          <a:blip r:embed="rId14">
            <a:alphaModFix/>
          </a:blip>
          <a:srcRect b="20230" l="13340" r="13340" t="19190"/>
          <a:stretch/>
        </p:blipFill>
        <p:spPr>
          <a:xfrm>
            <a:off x="4847289" y="2998921"/>
            <a:ext cx="394476" cy="325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vignette2.wikia.nocookie.net/unisonleague/images/c/c8/Gear-Circlet_of_Aequor_Render.png/revision/latest?cb=20150928022252" id="1056" name="Shape 1056"/>
          <p:cNvPicPr preferRelativeResize="0"/>
          <p:nvPr/>
        </p:nvPicPr>
        <p:blipFill rotWithShape="1">
          <a:blip r:embed="rId14">
            <a:alphaModFix/>
          </a:blip>
          <a:srcRect b="20230" l="13340" r="13340" t="19190"/>
          <a:stretch/>
        </p:blipFill>
        <p:spPr>
          <a:xfrm>
            <a:off x="6552794" y="2988977"/>
            <a:ext cx="394476" cy="3259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/>
          <p:nvPr/>
        </p:nvSpPr>
        <p:spPr>
          <a:xfrm>
            <a:off x="7456296" y="2210188"/>
            <a:ext cx="665824" cy="6559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Shape 1058"/>
          <p:cNvGrpSpPr/>
          <p:nvPr/>
        </p:nvGrpSpPr>
        <p:grpSpPr>
          <a:xfrm>
            <a:off x="967659" y="5262967"/>
            <a:ext cx="2878703" cy="1357363"/>
            <a:chOff x="8239613" y="140225"/>
            <a:chExt cx="2878703" cy="1806653"/>
          </a:xfrm>
        </p:grpSpPr>
        <p:sp>
          <p:nvSpPr>
            <p:cNvPr id="1059" name="Shape 1059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자원을 지원할 영주를 선택합니다.</a:t>
              </a:r>
            </a:p>
          </p:txBody>
        </p:sp>
        <p:cxnSp>
          <p:nvCxnSpPr>
            <p:cNvPr id="1060" name="Shape 1060"/>
            <p:cNvCxnSpPr>
              <a:stCxn id="1059" idx="0"/>
              <a:endCxn id="1042" idx="1"/>
            </p:cNvCxnSpPr>
            <p:nvPr/>
          </p:nvCxnSpPr>
          <p:spPr>
            <a:xfrm flipH="1" rot="10800000">
              <a:off x="9525016" y="140225"/>
              <a:ext cx="1593300" cy="11601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1061" name="Shape 1061"/>
          <p:cNvGrpSpPr/>
          <p:nvPr/>
        </p:nvGrpSpPr>
        <p:grpSpPr>
          <a:xfrm>
            <a:off x="8355512" y="269182"/>
            <a:ext cx="3526068" cy="6206550"/>
            <a:chOff x="4336028" y="269182"/>
            <a:chExt cx="3526068" cy="6206550"/>
          </a:xfrm>
        </p:grpSpPr>
        <p:sp>
          <p:nvSpPr>
            <p:cNvPr id="1062" name="Shape 1062"/>
            <p:cNvSpPr/>
            <p:nvPr/>
          </p:nvSpPr>
          <p:spPr>
            <a:xfrm>
              <a:off x="4336028" y="269182"/>
              <a:ext cx="3520799" cy="6206550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336028" y="269183"/>
              <a:ext cx="3520799" cy="37462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연맹원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336028" y="5962267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7470546" y="6101323"/>
              <a:ext cx="258176" cy="258176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  <p:grpSp>
          <p:nvGrpSpPr>
            <p:cNvPr id="1066" name="Shape 1066"/>
            <p:cNvGrpSpPr/>
            <p:nvPr/>
          </p:nvGrpSpPr>
          <p:grpSpPr>
            <a:xfrm>
              <a:off x="4336028" y="742079"/>
              <a:ext cx="3520799" cy="377970"/>
              <a:chOff x="4336028" y="1353620"/>
              <a:chExt cx="3520799" cy="377970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4336028" y="1401675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5                               0/1</a:t>
                </a: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4363964" y="135362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http://i21.servimg.com/u/f21/19/31/75/76/crownn10.png" id="1069" name="Shape 106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78119" y="1373195"/>
                <a:ext cx="354856" cy="331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s://openclipart.org/image/2400px/svg_to_png/202776/pawn.png" id="1070" name="Shape 107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463307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1" name="Shape 1071"/>
            <p:cNvGrpSpPr/>
            <p:nvPr/>
          </p:nvGrpSpPr>
          <p:grpSpPr>
            <a:xfrm>
              <a:off x="4338000" y="2476804"/>
              <a:ext cx="3520799" cy="377970"/>
              <a:chOff x="4338000" y="1763400"/>
              <a:chExt cx="3520799" cy="377970"/>
            </a:xfrm>
          </p:grpSpPr>
          <p:sp>
            <p:nvSpPr>
              <p:cNvPr id="1072" name="Shape 1072"/>
              <p:cNvSpPr/>
              <p:nvPr/>
            </p:nvSpPr>
            <p:spPr>
              <a:xfrm>
                <a:off x="4338000" y="1798999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4                               1/2</a:t>
                </a:r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4363964" y="176340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R4</a:t>
                </a:r>
              </a:p>
            </p:txBody>
          </p:sp>
          <p:pic>
            <p:nvPicPr>
              <p:cNvPr descr="https://openclipart.org/image/2400px/svg_to_png/202776/pawn.png" id="1074" name="Shape 107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862105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5" name="Shape 1075"/>
            <p:cNvSpPr/>
            <p:nvPr/>
          </p:nvSpPr>
          <p:spPr>
            <a:xfrm>
              <a:off x="4383769" y="6022512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4847307" y="5962267"/>
              <a:ext cx="2621267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레벨이 높을 수록 더 많은 권한을 사용할 수 있습니다.</a:t>
              </a: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4513241" y="3087433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Shape 1078"/>
            <p:cNvSpPr/>
            <p:nvPr/>
          </p:nvSpPr>
          <p:spPr>
            <a:xfrm rot="5400000">
              <a:off x="5306038" y="3171306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 txBox="1"/>
            <p:nvPr/>
          </p:nvSpPr>
          <p:spPr>
            <a:xfrm>
              <a:off x="5462403" y="3205474"/>
              <a:ext cx="569387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6179005" y="3088255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/>
            <p:nvPr/>
          </p:nvSpPr>
          <p:spPr>
            <a:xfrm rot="5400000">
              <a:off x="6971803" y="3172129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Shape 1082"/>
            <p:cNvSpPr txBox="1"/>
            <p:nvPr/>
          </p:nvSpPr>
          <p:spPr>
            <a:xfrm>
              <a:off x="7031989" y="3206293"/>
              <a:ext cx="76174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21시간 전</a:t>
              </a: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5443885" y="3607651"/>
              <a:ext cx="608771" cy="176339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48135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548135"/>
                  </a:solidFill>
                  <a:latin typeface="Arial"/>
                  <a:ea typeface="Arial"/>
                  <a:cs typeface="Arial"/>
                  <a:sym typeface="Arial"/>
                </a:rPr>
                <a:t>On-line</a:t>
              </a:r>
            </a:p>
          </p:txBody>
        </p:sp>
        <p:pic>
          <p:nvPicPr>
            <p:cNvPr id="1084" name="Shape 108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89676" y="2830652"/>
              <a:ext cx="1026380" cy="9617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5" name="Shape 1085"/>
            <p:cNvGrpSpPr/>
            <p:nvPr/>
          </p:nvGrpSpPr>
          <p:grpSpPr>
            <a:xfrm>
              <a:off x="4341297" y="4063635"/>
              <a:ext cx="3520799" cy="377970"/>
              <a:chOff x="4338000" y="1763400"/>
              <a:chExt cx="3520799" cy="377970"/>
            </a:xfrm>
          </p:grpSpPr>
          <p:sp>
            <p:nvSpPr>
              <p:cNvPr id="1086" name="Shape 1086"/>
              <p:cNvSpPr/>
              <p:nvPr/>
            </p:nvSpPr>
            <p:spPr>
              <a:xfrm>
                <a:off x="4338000" y="1798999"/>
                <a:ext cx="3520799" cy="309611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0000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연맹 레벨 3                               0/8</a:t>
                </a:r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4363964" y="1763400"/>
                <a:ext cx="377970" cy="377970"/>
              </a:xfrm>
              <a:prstGeom prst="ellipse">
                <a:avLst/>
              </a:prstGeom>
              <a:gradFill>
                <a:gsLst>
                  <a:gs pos="0">
                    <a:srgbClr val="474747"/>
                  </a:gs>
                  <a:gs pos="50000">
                    <a:schemeClr val="dk1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R4</a:t>
                </a:r>
              </a:p>
            </p:txBody>
          </p:sp>
          <p:pic>
            <p:nvPicPr>
              <p:cNvPr descr="https://openclipart.org/image/2400px/svg_to_png/202776/pawn.png" id="1088" name="Shape 108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098427" y="1862105"/>
                <a:ext cx="137345" cy="1770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89" name="Shape 1089"/>
            <p:cNvSpPr/>
            <p:nvPr/>
          </p:nvSpPr>
          <p:spPr>
            <a:xfrm>
              <a:off x="6182517" y="3601685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487992" y="4701032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 rot="5400000">
              <a:off x="5280790" y="4784907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 txBox="1"/>
            <p:nvPr/>
          </p:nvSpPr>
          <p:spPr>
            <a:xfrm>
              <a:off x="5437155" y="4819073"/>
              <a:ext cx="56938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3일 전</a:t>
              </a: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6153757" y="4701855"/>
              <a:ext cx="1585225" cy="701387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 rot="5400000">
              <a:off x="6946555" y="4785729"/>
              <a:ext cx="876297" cy="708554"/>
            </a:xfrm>
            <a:prstGeom prst="homePlate">
              <a:avLst>
                <a:gd fmla="val 19170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Shape 1095"/>
            <p:cNvSpPr txBox="1"/>
            <p:nvPr/>
          </p:nvSpPr>
          <p:spPr>
            <a:xfrm>
              <a:off x="7006739" y="4819894"/>
              <a:ext cx="761747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9,999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21시간 전</a:t>
              </a:r>
            </a:p>
          </p:txBody>
        </p:sp>
        <p:pic>
          <p:nvPicPr>
            <p:cNvPr id="1096" name="Shape 10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78119" y="4495396"/>
              <a:ext cx="1017953" cy="909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Shape 10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64428" y="4444253"/>
              <a:ext cx="1026380" cy="961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Shape 1098"/>
            <p:cNvSpPr/>
            <p:nvPr/>
          </p:nvSpPr>
          <p:spPr>
            <a:xfrm>
              <a:off x="4500835" y="5214464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6157269" y="5215285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pic>
          <p:nvPicPr>
            <p:cNvPr id="1100" name="Shape 1100"/>
            <p:cNvPicPr preferRelativeResize="0"/>
            <p:nvPr/>
          </p:nvPicPr>
          <p:blipFill rotWithShape="1">
            <a:blip r:embed="rId10">
              <a:alphaModFix/>
            </a:blip>
            <a:srcRect b="0" l="0" r="0" t="5587"/>
            <a:stretch/>
          </p:blipFill>
          <p:spPr>
            <a:xfrm>
              <a:off x="4529451" y="2875016"/>
              <a:ext cx="1108917" cy="901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Shape 1101"/>
            <p:cNvSpPr/>
            <p:nvPr/>
          </p:nvSpPr>
          <p:spPr>
            <a:xfrm>
              <a:off x="4526082" y="3600864"/>
              <a:ext cx="870020" cy="192337"/>
            </a:xfrm>
            <a:prstGeom prst="rect">
              <a:avLst/>
            </a:prstGeom>
            <a:solidFill>
              <a:schemeClr val="dk1">
                <a:alpha val="69411"/>
              </a:schemeClr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qpwoeiruuut</a:t>
              </a:r>
            </a:p>
          </p:txBody>
        </p:sp>
        <p:grpSp>
          <p:nvGrpSpPr>
            <p:cNvPr id="1102" name="Shape 1102"/>
            <p:cNvGrpSpPr/>
            <p:nvPr/>
          </p:nvGrpSpPr>
          <p:grpSpPr>
            <a:xfrm>
              <a:off x="5036078" y="1251628"/>
              <a:ext cx="2118333" cy="1178533"/>
              <a:chOff x="5036078" y="1251628"/>
              <a:chExt cx="2118333" cy="1178533"/>
            </a:xfrm>
          </p:grpSpPr>
          <p:sp>
            <p:nvSpPr>
              <p:cNvPr id="1103" name="Shape 1103"/>
              <p:cNvSpPr/>
              <p:nvPr/>
            </p:nvSpPr>
            <p:spPr>
              <a:xfrm>
                <a:off x="5165507" y="1551083"/>
                <a:ext cx="1585225" cy="797475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Shape 1104"/>
              <p:cNvSpPr/>
              <p:nvPr/>
            </p:nvSpPr>
            <p:spPr>
              <a:xfrm rot="5400000">
                <a:off x="6225458" y="1501208"/>
                <a:ext cx="876297" cy="981608"/>
              </a:xfrm>
              <a:prstGeom prst="homePlate">
                <a:avLst>
                  <a:gd fmla="val 8522" name="adj"/>
                </a:avLst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Shape 1105"/>
              <p:cNvSpPr txBox="1"/>
              <p:nvPr/>
            </p:nvSpPr>
            <p:spPr>
              <a:xfrm>
                <a:off x="6215312" y="1662375"/>
                <a:ext cx="891360" cy="553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9,999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21시간 전</a:t>
                </a:r>
              </a:p>
            </p:txBody>
          </p:sp>
          <p:pic>
            <p:nvPicPr>
              <p:cNvPr descr="http://i21.servimg.com/u/f21/19/31/75/76/crownn10.png" id="1106" name="Shape 110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6407701" y="1251628"/>
                <a:ext cx="519545" cy="48490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799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07" name="Shape 110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036078" y="1297941"/>
                <a:ext cx="1176864" cy="10513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08" name="Shape 1108"/>
              <p:cNvSpPr/>
              <p:nvPr/>
            </p:nvSpPr>
            <p:spPr>
              <a:xfrm>
                <a:off x="5169017" y="2160601"/>
                <a:ext cx="1015412" cy="194381"/>
              </a:xfrm>
              <a:prstGeom prst="rect">
                <a:avLst/>
              </a:prstGeom>
              <a:solidFill>
                <a:schemeClr val="dk1">
                  <a:alpha val="69411"/>
                </a:schemeClr>
              </a:soli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qpwoeiruuut</a:t>
                </a:r>
              </a:p>
            </p:txBody>
          </p:sp>
        </p:grpSp>
      </p:grpSp>
      <p:sp>
        <p:nvSpPr>
          <p:cNvPr id="1109" name="Shape 1109"/>
          <p:cNvSpPr/>
          <p:nvPr/>
        </p:nvSpPr>
        <p:spPr>
          <a:xfrm>
            <a:off x="8353542" y="287575"/>
            <a:ext cx="3520799" cy="6188158"/>
          </a:xfrm>
          <a:prstGeom prst="rect">
            <a:avLst/>
          </a:prstGeom>
          <a:solidFill>
            <a:schemeClr val="dk1">
              <a:alpha val="89411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Shape 1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39942" y="1997377"/>
            <a:ext cx="1818295" cy="170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Shape 1111"/>
          <p:cNvGrpSpPr/>
          <p:nvPr/>
        </p:nvGrpSpPr>
        <p:grpSpPr>
          <a:xfrm>
            <a:off x="10851254" y="2087822"/>
            <a:ext cx="957314" cy="727653"/>
            <a:chOff x="6960209" y="2420151"/>
            <a:chExt cx="957314" cy="727653"/>
          </a:xfrm>
        </p:grpSpPr>
        <p:grpSp>
          <p:nvGrpSpPr>
            <p:cNvPr id="1112" name="Shape 1112"/>
            <p:cNvGrpSpPr/>
            <p:nvPr/>
          </p:nvGrpSpPr>
          <p:grpSpPr>
            <a:xfrm>
              <a:off x="6960209" y="2420151"/>
              <a:ext cx="957314" cy="727653"/>
              <a:chOff x="6503010" y="1687522"/>
              <a:chExt cx="957314" cy="727653"/>
            </a:xfrm>
          </p:grpSpPr>
          <p:sp>
            <p:nvSpPr>
              <p:cNvPr id="1113" name="Shape 1113"/>
              <p:cNvSpPr/>
              <p:nvPr/>
            </p:nvSpPr>
            <p:spPr>
              <a:xfrm>
                <a:off x="6721514" y="1687522"/>
                <a:ext cx="516155" cy="516155"/>
              </a:xfrm>
              <a:prstGeom prst="ellipse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Shape 1114"/>
              <p:cNvSpPr txBox="1"/>
              <p:nvPr/>
            </p:nvSpPr>
            <p:spPr>
              <a:xfrm>
                <a:off x="6503010" y="2184343"/>
                <a:ext cx="95731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000"/>
                  </a:buClr>
                  <a:buSzPct val="250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영주 상세 정보</a:t>
                </a:r>
              </a:p>
            </p:txBody>
          </p:sp>
        </p:grpSp>
        <p:pic>
          <p:nvPicPr>
            <p:cNvPr descr="http://thumbs.dreamstime.com/t/business-card-icons-set-black-reflection-businessman-businesswoman-company-31722592.jpg" id="1115" name="Shape 1115"/>
            <p:cNvPicPr preferRelativeResize="0"/>
            <p:nvPr/>
          </p:nvPicPr>
          <p:blipFill rotWithShape="1">
            <a:blip r:embed="rId15">
              <a:alphaModFix/>
            </a:blip>
            <a:srcRect b="63205" l="8103" r="67365" t="13381"/>
            <a:stretch/>
          </p:blipFill>
          <p:spPr>
            <a:xfrm>
              <a:off x="7231328" y="2546916"/>
              <a:ext cx="400279" cy="268078"/>
            </a:xfrm>
            <a:prstGeom prst="roundRect">
              <a:avLst>
                <a:gd fmla="val 9818" name="adj"/>
              </a:avLst>
            </a:prstGeom>
            <a:noFill/>
            <a:ln>
              <a:noFill/>
            </a:ln>
          </p:spPr>
        </p:pic>
      </p:grpSp>
      <p:grpSp>
        <p:nvGrpSpPr>
          <p:cNvPr id="1116" name="Shape 1116"/>
          <p:cNvGrpSpPr/>
          <p:nvPr/>
        </p:nvGrpSpPr>
        <p:grpSpPr>
          <a:xfrm>
            <a:off x="11001453" y="3031312"/>
            <a:ext cx="686405" cy="727653"/>
            <a:chOff x="6551265" y="3863841"/>
            <a:chExt cx="686405" cy="727653"/>
          </a:xfrm>
        </p:grpSpPr>
        <p:grpSp>
          <p:nvGrpSpPr>
            <p:cNvPr id="1117" name="Shape 1117"/>
            <p:cNvGrpSpPr/>
            <p:nvPr/>
          </p:nvGrpSpPr>
          <p:grpSpPr>
            <a:xfrm>
              <a:off x="6551265" y="3863841"/>
              <a:ext cx="686405" cy="727653"/>
              <a:chOff x="6638467" y="1687522"/>
              <a:chExt cx="686405" cy="727653"/>
            </a:xfrm>
          </p:grpSpPr>
          <p:sp>
            <p:nvSpPr>
              <p:cNvPr id="1118" name="Shape 1118"/>
              <p:cNvSpPr/>
              <p:nvPr/>
            </p:nvSpPr>
            <p:spPr>
              <a:xfrm>
                <a:off x="6721514" y="1687522"/>
                <a:ext cx="516155" cy="516155"/>
              </a:xfrm>
              <a:prstGeom prst="ellipse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Shape 1119"/>
              <p:cNvSpPr txBox="1"/>
              <p:nvPr/>
            </p:nvSpPr>
            <p:spPr>
              <a:xfrm>
                <a:off x="6638467" y="2184343"/>
                <a:ext cx="68640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000"/>
                  </a:buClr>
                  <a:buSzPct val="250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병력 지원</a:t>
                </a:r>
              </a:p>
            </p:txBody>
          </p:sp>
        </p:grpSp>
        <p:pic>
          <p:nvPicPr>
            <p:cNvPr descr="https://wiki.guildwars2.com/images/d/db/Warrior_tango_icon_200px.png" id="1120" name="Shape 11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80200" y="3919919"/>
              <a:ext cx="414583" cy="414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1" name="Shape 1121"/>
          <p:cNvSpPr txBox="1"/>
          <p:nvPr/>
        </p:nvSpPr>
        <p:spPr>
          <a:xfrm>
            <a:off x="9654521" y="3726812"/>
            <a:ext cx="82907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Boombastic</a:t>
            </a:r>
          </a:p>
        </p:txBody>
      </p:sp>
      <p:pic>
        <p:nvPicPr>
          <p:cNvPr descr="http://vignette1.wikia.nocookie.net/unisonleague/images/b/ba/Gear-Sea_Dragon_Circlet_Render.png/revision/latest?cb=20150928021712" id="1122" name="Shape 1122"/>
          <p:cNvPicPr preferRelativeResize="0"/>
          <p:nvPr/>
        </p:nvPicPr>
        <p:blipFill rotWithShape="1">
          <a:blip r:embed="rId13">
            <a:alphaModFix/>
          </a:blip>
          <a:srcRect b="30362" l="8747" r="7728" t="27876"/>
          <a:stretch/>
        </p:blipFill>
        <p:spPr>
          <a:xfrm>
            <a:off x="9825850" y="1606300"/>
            <a:ext cx="543734" cy="27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Shape 1123"/>
          <p:cNvGrpSpPr/>
          <p:nvPr/>
        </p:nvGrpSpPr>
        <p:grpSpPr>
          <a:xfrm>
            <a:off x="10658248" y="3865971"/>
            <a:ext cx="686405" cy="727653"/>
            <a:chOff x="10661733" y="3944850"/>
            <a:chExt cx="686405" cy="727653"/>
          </a:xfrm>
        </p:grpSpPr>
        <p:grpSp>
          <p:nvGrpSpPr>
            <p:cNvPr id="1124" name="Shape 1124"/>
            <p:cNvGrpSpPr/>
            <p:nvPr/>
          </p:nvGrpSpPr>
          <p:grpSpPr>
            <a:xfrm>
              <a:off x="10661733" y="3944850"/>
              <a:ext cx="686405" cy="727653"/>
              <a:chOff x="6638464" y="1687522"/>
              <a:chExt cx="686405" cy="727653"/>
            </a:xfrm>
          </p:grpSpPr>
          <p:sp>
            <p:nvSpPr>
              <p:cNvPr id="1125" name="Shape 1125"/>
              <p:cNvSpPr/>
              <p:nvPr/>
            </p:nvSpPr>
            <p:spPr>
              <a:xfrm>
                <a:off x="6721514" y="1687522"/>
                <a:ext cx="516155" cy="516155"/>
              </a:xfrm>
              <a:prstGeom prst="ellipse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>
                <a:noFill/>
              </a:ln>
              <a:effectLst>
                <a:outerShdw blurRad="57150" rotWithShape="0" algn="ctr" dir="5400000" dist="19050">
                  <a:srgbClr val="000000">
                    <a:alpha val="62352"/>
                  </a:srgbClr>
                </a:outerShdw>
              </a:effectLst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Shape 1126"/>
              <p:cNvSpPr txBox="1"/>
              <p:nvPr/>
            </p:nvSpPr>
            <p:spPr>
              <a:xfrm>
                <a:off x="6638464" y="2184343"/>
                <a:ext cx="68640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C000"/>
                  </a:buClr>
                  <a:buSzPct val="250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자원 지원</a:t>
                </a:r>
              </a:p>
            </p:txBody>
          </p:sp>
        </p:grpSp>
        <p:pic>
          <p:nvPicPr>
            <p:cNvPr id="1127" name="Shape 11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762878" y="4001660"/>
              <a:ext cx="420270" cy="4202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8" name="Shape 1128"/>
          <p:cNvSpPr/>
          <p:nvPr/>
        </p:nvSpPr>
        <p:spPr>
          <a:xfrm>
            <a:off x="10483596" y="3655696"/>
            <a:ext cx="1039058" cy="1030606"/>
          </a:xfrm>
          <a:prstGeom prst="rect">
            <a:avLst/>
          </a:prstGeom>
          <a:noFill/>
          <a:ln cap="flat" cmpd="sng" w="5715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3702889" y="4357187"/>
            <a:ext cx="1915332" cy="1280472"/>
          </a:xfrm>
          <a:prstGeom prst="rect">
            <a:avLst/>
          </a:prstGeom>
          <a:noFill/>
          <a:ln cap="flat" cmpd="sng" w="5715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0" name="Shape 1130"/>
          <p:cNvGrpSpPr/>
          <p:nvPr/>
        </p:nvGrpSpPr>
        <p:grpSpPr>
          <a:xfrm>
            <a:off x="7372633" y="4608329"/>
            <a:ext cx="3049403" cy="2007175"/>
            <a:chOff x="8239613" y="-724675"/>
            <a:chExt cx="3049403" cy="2671553"/>
          </a:xfrm>
        </p:grpSpPr>
        <p:sp>
          <p:nvSpPr>
            <p:cNvPr id="1131" name="Shape 1131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자원 지원 메뉴 호출</a:t>
              </a:r>
            </a:p>
          </p:txBody>
        </p:sp>
        <p:cxnSp>
          <p:nvCxnSpPr>
            <p:cNvPr id="1132" name="Shape 1132"/>
            <p:cNvCxnSpPr>
              <a:stCxn id="1131" idx="0"/>
            </p:cNvCxnSpPr>
            <p:nvPr/>
          </p:nvCxnSpPr>
          <p:spPr>
            <a:xfrm flipH="1" rot="10800000">
              <a:off x="9525016" y="-724675"/>
              <a:ext cx="1764000" cy="2025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133" name="Shape 1133"/>
          <p:cNvSpPr/>
          <p:nvPr/>
        </p:nvSpPr>
        <p:spPr>
          <a:xfrm>
            <a:off x="10221006" y="4810635"/>
            <a:ext cx="1544621" cy="80963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연맹원 리스트에서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자신을 선택 시에는, 자원지원 버튼이 노출되지 않습니다.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Shape 1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Shape 1140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/>
          <p:nvPr/>
        </p:nvSpPr>
        <p:spPr>
          <a:xfrm>
            <a:off x="603058" y="118834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10377" y="494694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143" name="Shape 1143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Shape 1144"/>
          <p:cNvSpPr/>
          <p:nvPr/>
        </p:nvSpPr>
        <p:spPr>
          <a:xfrm rot="10800000">
            <a:off x="769240" y="616733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713952" y="161356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Shape 1146"/>
          <p:cNvCxnSpPr/>
          <p:nvPr/>
        </p:nvCxnSpPr>
        <p:spPr>
          <a:xfrm>
            <a:off x="713952" y="1912142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7" name="Shape 1147"/>
          <p:cNvSpPr/>
          <p:nvPr/>
        </p:nvSpPr>
        <p:spPr>
          <a:xfrm>
            <a:off x="1707566" y="1625091"/>
            <a:ext cx="10086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자원량 선택</a:t>
            </a:r>
          </a:p>
        </p:txBody>
      </p:sp>
      <p:sp>
        <p:nvSpPr>
          <p:cNvPr id="1148" name="Shape 1148"/>
          <p:cNvSpPr/>
          <p:nvPr/>
        </p:nvSpPr>
        <p:spPr>
          <a:xfrm>
            <a:off x="1002145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483" y="91117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904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876" y="91117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/>
          <p:nvPr/>
        </p:nvSpPr>
        <p:spPr>
          <a:xfrm>
            <a:off x="1241150" y="91289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54" name="Shape 1154"/>
          <p:cNvSpPr/>
          <p:nvPr/>
        </p:nvSpPr>
        <p:spPr>
          <a:xfrm>
            <a:off x="1897400" y="90666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55" name="Shape 1155"/>
          <p:cNvSpPr/>
          <p:nvPr/>
        </p:nvSpPr>
        <p:spPr>
          <a:xfrm>
            <a:off x="2600308" y="91910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156" name="Shape 1156"/>
          <p:cNvSpPr/>
          <p:nvPr/>
        </p:nvSpPr>
        <p:spPr>
          <a:xfrm>
            <a:off x="3293894" y="90355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1157" name="Shape 1157"/>
          <p:cNvCxnSpPr/>
          <p:nvPr/>
        </p:nvCxnSpPr>
        <p:spPr>
          <a:xfrm>
            <a:off x="792416" y="116362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58" name="Shape 1158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하기</a:t>
            </a:r>
          </a:p>
        </p:txBody>
      </p:sp>
      <p:sp>
        <p:nvSpPr>
          <p:cNvPr id="1159" name="Shape 1159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160" name="Shape 1160"/>
          <p:cNvSpPr/>
          <p:nvPr/>
        </p:nvSpPr>
        <p:spPr>
          <a:xfrm>
            <a:off x="215537" y="142594"/>
            <a:ext cx="34246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상세정보_자원 지원1</a:t>
            </a:r>
          </a:p>
        </p:txBody>
      </p:sp>
      <p:sp>
        <p:nvSpPr>
          <p:cNvPr id="1161" name="Shape 1161"/>
          <p:cNvSpPr/>
          <p:nvPr/>
        </p:nvSpPr>
        <p:spPr>
          <a:xfrm>
            <a:off x="3996432" y="873632"/>
            <a:ext cx="798655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보낼 연맹원을 선택한 후, 노출되는 메뉴입니다.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슬라이드바로 자원을 선택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뒤, 선택한 영주에게 자원 지원을 할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슬라이드바를 움직이면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우측의 해당 자원량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하단에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보내지는 자원량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숫자가 실시간으로 변화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자원당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슬라이드바로 선택할 수 있는 최대치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교역소 레벨에 따라 설정되는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최대 지원량과 같습니다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최대 지원량은 4개의 자원이 공유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됩니다. (예:최대 자원량이 10일 경우, 목재를 6선택하면 다른 자원은 4밖에 선택할 수 없습니다.)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하단에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보내지는 자원량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환율(세금)을 제한 자원량을 자동으로 계산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 출력합니다.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석재와 철광은 무게(자원 비율)에 따라 자원량이 환산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되어 계산 됩니다. (목재1,식량1,석재1/6,철광1/24)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지원하기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진행 시, 선택한 자원량 만큼 즉시 자원이 차감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되며, 해당 자원을 들고 필드에서 행군을 시작합니다. (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세금을 차감한 자원량 만큼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지원 하기 진행 시 팝업창이 호출 되며, 아래의 확인 메시지가 출력됩니다.</a:t>
            </a:r>
          </a:p>
        </p:txBody>
      </p:sp>
      <p:sp>
        <p:nvSpPr>
          <p:cNvPr id="1162" name="Shape 1162"/>
          <p:cNvSpPr/>
          <p:nvPr/>
        </p:nvSpPr>
        <p:spPr>
          <a:xfrm>
            <a:off x="4580017" y="4258607"/>
            <a:ext cx="2846699" cy="1994700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한국영주007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님에게 자원 지원을 하시겠습니까?</a:t>
            </a:r>
          </a:p>
        </p:txBody>
      </p:sp>
      <p:sp>
        <p:nvSpPr>
          <p:cNvPr id="1163" name="Shape 1163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1164" name="Shape 1164"/>
          <p:cNvCxnSpPr>
            <a:stCxn id="1158" idx="3"/>
            <a:endCxn id="1162" idx="1"/>
          </p:cNvCxnSpPr>
          <p:nvPr/>
        </p:nvCxnSpPr>
        <p:spPr>
          <a:xfrm flipH="1" rot="10800000">
            <a:off x="3735165" y="5255815"/>
            <a:ext cx="844800" cy="101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65" name="Shape 1165"/>
          <p:cNvSpPr/>
          <p:nvPr/>
        </p:nvSpPr>
        <p:spPr>
          <a:xfrm>
            <a:off x="1132245" y="2098991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1140200" y="2003946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/>
        </p:nvSpPr>
        <p:spPr>
          <a:xfrm>
            <a:off x="2908660" y="2020498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68" name="Shape 1168"/>
          <p:cNvSpPr/>
          <p:nvPr/>
        </p:nvSpPr>
        <p:spPr>
          <a:xfrm>
            <a:off x="713952" y="3924205"/>
            <a:ext cx="2994952" cy="99749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9" name="Shape 1169"/>
          <p:cNvCxnSpPr/>
          <p:nvPr/>
        </p:nvCxnSpPr>
        <p:spPr>
          <a:xfrm>
            <a:off x="713952" y="422868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70" name="Shape 1170"/>
          <p:cNvSpPr/>
          <p:nvPr/>
        </p:nvSpPr>
        <p:spPr>
          <a:xfrm>
            <a:off x="1132245" y="2475767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2665257" y="2380722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2908660" y="2397274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10000000</a:t>
            </a:r>
          </a:p>
        </p:txBody>
      </p:sp>
      <p:sp>
        <p:nvSpPr>
          <p:cNvPr id="1173" name="Shape 1173"/>
          <p:cNvSpPr/>
          <p:nvPr/>
        </p:nvSpPr>
        <p:spPr>
          <a:xfrm>
            <a:off x="1132245" y="2852543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Shape 1174"/>
          <p:cNvSpPr/>
          <p:nvPr/>
        </p:nvSpPr>
        <p:spPr>
          <a:xfrm>
            <a:off x="1140200" y="2757498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Shape 1175"/>
          <p:cNvSpPr/>
          <p:nvPr/>
        </p:nvSpPr>
        <p:spPr>
          <a:xfrm>
            <a:off x="2908660" y="2774050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76" name="Shape 1176"/>
          <p:cNvSpPr/>
          <p:nvPr/>
        </p:nvSpPr>
        <p:spPr>
          <a:xfrm>
            <a:off x="1132245" y="3229322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1140200" y="3134275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2908660" y="3150825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179" name="Shape 1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239" y="2016125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Shape 1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850" y="2404852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Shape 1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535" y="2811322"/>
            <a:ext cx="254885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Shape 1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777" y="3171050"/>
            <a:ext cx="248642" cy="204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Shape 1183"/>
          <p:cNvSpPr/>
          <p:nvPr/>
        </p:nvSpPr>
        <p:spPr>
          <a:xfrm>
            <a:off x="2070321" y="3514821"/>
            <a:ext cx="282214" cy="35704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Shape 1184"/>
          <p:cNvSpPr txBox="1"/>
          <p:nvPr/>
        </p:nvSpPr>
        <p:spPr>
          <a:xfrm>
            <a:off x="1564740" y="3951601"/>
            <a:ext cx="148630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한국영주007 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</a:t>
            </a:r>
          </a:p>
        </p:txBody>
      </p:sp>
      <p:sp>
        <p:nvSpPr>
          <p:cNvPr id="1185" name="Shape 1185"/>
          <p:cNvSpPr/>
          <p:nvPr/>
        </p:nvSpPr>
        <p:spPr>
          <a:xfrm>
            <a:off x="1362375" y="4314464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86" name="Shape 1186"/>
          <p:cNvSpPr/>
          <p:nvPr/>
        </p:nvSpPr>
        <p:spPr>
          <a:xfrm>
            <a:off x="2698525" y="4316078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8000000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362375" y="4619471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88" name="Shape 1188"/>
          <p:cNvSpPr/>
          <p:nvPr/>
        </p:nvSpPr>
        <p:spPr>
          <a:xfrm>
            <a:off x="2698524" y="4617839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189" name="Shape 1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762" y="4320135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5408" y="4315646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766" y="4638064"/>
            <a:ext cx="254885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480" y="4638064"/>
            <a:ext cx="248642" cy="204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Shape 1193"/>
          <p:cNvSpPr txBox="1"/>
          <p:nvPr/>
        </p:nvSpPr>
        <p:spPr>
          <a:xfrm>
            <a:off x="3092201" y="5805060"/>
            <a:ext cx="70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00:59:59</a:t>
            </a:r>
          </a:p>
        </p:txBody>
      </p:sp>
      <p:pic>
        <p:nvPicPr>
          <p:cNvPr id="1194" name="Shape 11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00000">
            <a:off x="3005983" y="5839537"/>
            <a:ext cx="116256" cy="17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/>
          <p:nvPr/>
        </p:nvSpPr>
        <p:spPr>
          <a:xfrm>
            <a:off x="2506364" y="3509221"/>
            <a:ext cx="1206325" cy="376239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Shape 1196"/>
          <p:cNvSpPr txBox="1"/>
          <p:nvPr/>
        </p:nvSpPr>
        <p:spPr>
          <a:xfrm>
            <a:off x="2437048" y="3514296"/>
            <a:ext cx="1341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지원량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10000000/10000000</a:t>
            </a:r>
          </a:p>
        </p:txBody>
      </p:sp>
      <p:sp>
        <p:nvSpPr>
          <p:cNvPr id="1197" name="Shape 1197"/>
          <p:cNvSpPr/>
          <p:nvPr/>
        </p:nvSpPr>
        <p:spPr>
          <a:xfrm>
            <a:off x="713952" y="3509221"/>
            <a:ext cx="1206325" cy="376239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</a:p>
        </p:txBody>
      </p:sp>
      <p:pic>
        <p:nvPicPr>
          <p:cNvPr descr="http://i21.servimg.com/u/f21/19/31/75/76/crownn10.png" id="1198" name="Shape 11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6803" y="3935441"/>
            <a:ext cx="321323" cy="299901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99" name="Shape 11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0012" y="3530675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30037" y="348770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08636" y="387750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53311" y="607495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38262" y="5035625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609861" y="1520312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98412" y="5765762"/>
            <a:ext cx="276224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Shape 1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603058" y="1188341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14" name="Shape 1214"/>
          <p:cNvSpPr/>
          <p:nvPr/>
        </p:nvSpPr>
        <p:spPr>
          <a:xfrm>
            <a:off x="610377" y="4946946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215" name="Shape 1215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Shape 1216"/>
          <p:cNvSpPr/>
          <p:nvPr/>
        </p:nvSpPr>
        <p:spPr>
          <a:xfrm rot="10800000">
            <a:off x="769240" y="6167330"/>
            <a:ext cx="336928" cy="2053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713952" y="161356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8" name="Shape 1218"/>
          <p:cNvCxnSpPr/>
          <p:nvPr/>
        </p:nvCxnSpPr>
        <p:spPr>
          <a:xfrm>
            <a:off x="713952" y="1912142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19" name="Shape 1219"/>
          <p:cNvSpPr/>
          <p:nvPr/>
        </p:nvSpPr>
        <p:spPr>
          <a:xfrm>
            <a:off x="1707566" y="1625091"/>
            <a:ext cx="10086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자원량 선택</a:t>
            </a:r>
          </a:p>
        </p:txBody>
      </p:sp>
      <p:sp>
        <p:nvSpPr>
          <p:cNvPr id="1220" name="Shape 1220"/>
          <p:cNvSpPr/>
          <p:nvPr/>
        </p:nvSpPr>
        <p:spPr>
          <a:xfrm>
            <a:off x="1002145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483" y="911170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Shape 1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904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Shape 1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Shape 1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876" y="911170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x="1241150" y="912890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226" name="Shape 1226"/>
          <p:cNvSpPr/>
          <p:nvPr/>
        </p:nvSpPr>
        <p:spPr>
          <a:xfrm>
            <a:off x="1897400" y="906666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227" name="Shape 1227"/>
          <p:cNvSpPr/>
          <p:nvPr/>
        </p:nvSpPr>
        <p:spPr>
          <a:xfrm>
            <a:off x="2600308" y="91910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228" name="Shape 1228"/>
          <p:cNvSpPr/>
          <p:nvPr/>
        </p:nvSpPr>
        <p:spPr>
          <a:xfrm>
            <a:off x="3293894" y="90355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1229" name="Shape 1229"/>
          <p:cNvCxnSpPr/>
          <p:nvPr/>
        </p:nvCxnSpPr>
        <p:spPr>
          <a:xfrm>
            <a:off x="792416" y="116362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0" name="Shape 1230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하기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1232" name="Shape 1232"/>
          <p:cNvSpPr/>
          <p:nvPr/>
        </p:nvSpPr>
        <p:spPr>
          <a:xfrm>
            <a:off x="215537" y="142594"/>
            <a:ext cx="34971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상세정보_자원 지원2</a:t>
            </a:r>
          </a:p>
        </p:txBody>
      </p:sp>
      <p:sp>
        <p:nvSpPr>
          <p:cNvPr id="1233" name="Shape 1233"/>
          <p:cNvSpPr/>
          <p:nvPr/>
        </p:nvSpPr>
        <p:spPr>
          <a:xfrm>
            <a:off x="3996432" y="873632"/>
            <a:ext cx="7986559" cy="739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보내는 사람은 식량, 목재, 석재, 철광석을 사용할 수 있고 받는 사람이 식량, 목재만 사용할 수 있을 때 UI입니다.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132245" y="2098991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1140200" y="2003946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2908660" y="2020498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37" name="Shape 1237"/>
          <p:cNvSpPr/>
          <p:nvPr/>
        </p:nvSpPr>
        <p:spPr>
          <a:xfrm>
            <a:off x="713952" y="3924205"/>
            <a:ext cx="2994952" cy="99749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8" name="Shape 1238"/>
          <p:cNvCxnSpPr/>
          <p:nvPr/>
        </p:nvCxnSpPr>
        <p:spPr>
          <a:xfrm>
            <a:off x="713952" y="422868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9" name="Shape 1239"/>
          <p:cNvSpPr/>
          <p:nvPr/>
        </p:nvSpPr>
        <p:spPr>
          <a:xfrm>
            <a:off x="1132245" y="2475767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2665257" y="2380722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Shape 1241"/>
          <p:cNvSpPr/>
          <p:nvPr/>
        </p:nvSpPr>
        <p:spPr>
          <a:xfrm>
            <a:off x="2908660" y="2397274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10000000</a:t>
            </a:r>
          </a:p>
        </p:txBody>
      </p:sp>
      <p:sp>
        <p:nvSpPr>
          <p:cNvPr id="1242" name="Shape 1242"/>
          <p:cNvSpPr/>
          <p:nvPr/>
        </p:nvSpPr>
        <p:spPr>
          <a:xfrm>
            <a:off x="1132245" y="2852543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Shape 1243"/>
          <p:cNvSpPr/>
          <p:nvPr/>
        </p:nvSpPr>
        <p:spPr>
          <a:xfrm>
            <a:off x="1140200" y="2757498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Shape 1244"/>
          <p:cNvSpPr/>
          <p:nvPr/>
        </p:nvSpPr>
        <p:spPr>
          <a:xfrm>
            <a:off x="2908660" y="2774050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45" name="Shape 1245"/>
          <p:cNvSpPr/>
          <p:nvPr/>
        </p:nvSpPr>
        <p:spPr>
          <a:xfrm>
            <a:off x="1132245" y="3229322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1140200" y="3134275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2908660" y="3150825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239" y="2016125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850" y="2404852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535" y="2811322"/>
            <a:ext cx="254885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777" y="3171050"/>
            <a:ext cx="248642" cy="204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/>
          <p:nvPr/>
        </p:nvSpPr>
        <p:spPr>
          <a:xfrm>
            <a:off x="2070321" y="3514821"/>
            <a:ext cx="282214" cy="35704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1564740" y="3951601"/>
            <a:ext cx="148630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한국영주007 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</a:t>
            </a:r>
          </a:p>
        </p:txBody>
      </p:sp>
      <p:sp>
        <p:nvSpPr>
          <p:cNvPr id="1254" name="Shape 1254"/>
          <p:cNvSpPr/>
          <p:nvPr/>
        </p:nvSpPr>
        <p:spPr>
          <a:xfrm>
            <a:off x="1362375" y="4314464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55" name="Shape 1255"/>
          <p:cNvSpPr/>
          <p:nvPr/>
        </p:nvSpPr>
        <p:spPr>
          <a:xfrm>
            <a:off x="2698525" y="4316078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8000000</a:t>
            </a:r>
          </a:p>
        </p:txBody>
      </p:sp>
      <p:sp>
        <p:nvSpPr>
          <p:cNvPr id="1256" name="Shape 1256"/>
          <p:cNvSpPr/>
          <p:nvPr/>
        </p:nvSpPr>
        <p:spPr>
          <a:xfrm>
            <a:off x="1362375" y="4619471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57" name="Shape 1257"/>
          <p:cNvSpPr/>
          <p:nvPr/>
        </p:nvSpPr>
        <p:spPr>
          <a:xfrm>
            <a:off x="2698524" y="4617839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258" name="Shape 1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762" y="4320135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Shape 12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5408" y="4315646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1766" y="4638064"/>
            <a:ext cx="254885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Shape 12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15480" y="4638064"/>
            <a:ext cx="248642" cy="2040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Shape 1262"/>
          <p:cNvSpPr txBox="1"/>
          <p:nvPr/>
        </p:nvSpPr>
        <p:spPr>
          <a:xfrm>
            <a:off x="3092201" y="5805060"/>
            <a:ext cx="70724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00:59:59</a:t>
            </a:r>
          </a:p>
        </p:txBody>
      </p:sp>
      <p:pic>
        <p:nvPicPr>
          <p:cNvPr id="1263" name="Shape 12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800000">
            <a:off x="3005983" y="5839537"/>
            <a:ext cx="116256" cy="17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Shape 1264"/>
          <p:cNvSpPr/>
          <p:nvPr/>
        </p:nvSpPr>
        <p:spPr>
          <a:xfrm>
            <a:off x="2506364" y="3509221"/>
            <a:ext cx="1206325" cy="376239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Shape 1265"/>
          <p:cNvSpPr txBox="1"/>
          <p:nvPr/>
        </p:nvSpPr>
        <p:spPr>
          <a:xfrm>
            <a:off x="2437048" y="3514296"/>
            <a:ext cx="13414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지원량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10000000/10000000</a:t>
            </a:r>
          </a:p>
        </p:txBody>
      </p:sp>
      <p:sp>
        <p:nvSpPr>
          <p:cNvPr id="1266" name="Shape 1266"/>
          <p:cNvSpPr/>
          <p:nvPr/>
        </p:nvSpPr>
        <p:spPr>
          <a:xfrm>
            <a:off x="713952" y="3509221"/>
            <a:ext cx="1206325" cy="376239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ct val="25000"/>
              <a:buFont typeface="Arial"/>
              <a:buNone/>
            </a:pPr>
            <a:r>
              <a:rPr b="1" i="0" lang="en-US" sz="90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</a:p>
        </p:txBody>
      </p:sp>
      <p:pic>
        <p:nvPicPr>
          <p:cNvPr descr="http://i21.servimg.com/u/f21/19/31/75/76/crownn10.png" id="1267" name="Shape 12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46803" y="3935441"/>
            <a:ext cx="321323" cy="299901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68" name="Shape 12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0012" y="3530675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Shape 12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30037" y="348770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Shape 12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08636" y="387750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Shape 12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53311" y="607495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Shape 127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09861" y="1520312"/>
            <a:ext cx="276224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Shape 1273"/>
          <p:cNvSpPr/>
          <p:nvPr/>
        </p:nvSpPr>
        <p:spPr>
          <a:xfrm>
            <a:off x="801652" y="2723123"/>
            <a:ext cx="2847766" cy="34693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798777" y="2785977"/>
            <a:ext cx="2841404" cy="23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상대방이 아직 해당 자원을 사용할 수 없습니다.</a:t>
            </a:r>
          </a:p>
        </p:txBody>
      </p:sp>
      <p:sp>
        <p:nvSpPr>
          <p:cNvPr id="1275" name="Shape 1275"/>
          <p:cNvSpPr/>
          <p:nvPr/>
        </p:nvSpPr>
        <p:spPr>
          <a:xfrm>
            <a:off x="803131" y="3115222"/>
            <a:ext cx="2847766" cy="34693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800256" y="3178076"/>
            <a:ext cx="2841404" cy="23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상대방이 아직 해당 자원을 사용할 수 없습니다.</a:t>
            </a:r>
          </a:p>
        </p:txBody>
      </p:sp>
      <p:sp>
        <p:nvSpPr>
          <p:cNvPr id="1277" name="Shape 1277"/>
          <p:cNvSpPr/>
          <p:nvPr/>
        </p:nvSpPr>
        <p:spPr>
          <a:xfrm>
            <a:off x="3996432" y="2055718"/>
            <a:ext cx="7986559" cy="344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진행할 수 없는 자원에 대해서는 비활성화 처리를 합니다.</a:t>
            </a:r>
          </a:p>
        </p:txBody>
      </p:sp>
      <p:cxnSp>
        <p:nvCxnSpPr>
          <p:cNvPr id="1278" name="Shape 1278"/>
          <p:cNvCxnSpPr>
            <a:stCxn id="1273" idx="3"/>
            <a:endCxn id="1277" idx="1"/>
          </p:cNvCxnSpPr>
          <p:nvPr/>
        </p:nvCxnSpPr>
        <p:spPr>
          <a:xfrm flipH="1" rot="10800000">
            <a:off x="3649418" y="2228189"/>
            <a:ext cx="347100" cy="66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9" name="Shape 1279"/>
          <p:cNvSpPr/>
          <p:nvPr/>
        </p:nvSpPr>
        <p:spPr>
          <a:xfrm>
            <a:off x="4154573" y="2628776"/>
            <a:ext cx="2994952" cy="159982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Shape 1280"/>
          <p:cNvCxnSpPr/>
          <p:nvPr/>
        </p:nvCxnSpPr>
        <p:spPr>
          <a:xfrm>
            <a:off x="4154573" y="292735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81" name="Shape 1281"/>
          <p:cNvSpPr/>
          <p:nvPr/>
        </p:nvSpPr>
        <p:spPr>
          <a:xfrm>
            <a:off x="5148187" y="2640298"/>
            <a:ext cx="100861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자원량 선택</a:t>
            </a:r>
          </a:p>
        </p:txBody>
      </p:sp>
      <p:sp>
        <p:nvSpPr>
          <p:cNvPr id="1282" name="Shape 1282"/>
          <p:cNvSpPr/>
          <p:nvPr/>
        </p:nvSpPr>
        <p:spPr>
          <a:xfrm>
            <a:off x="4572866" y="3114199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4580821" y="3019152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Shape 1284"/>
          <p:cNvSpPr/>
          <p:nvPr/>
        </p:nvSpPr>
        <p:spPr>
          <a:xfrm>
            <a:off x="6349282" y="3035705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85" name="Shape 1285"/>
          <p:cNvSpPr/>
          <p:nvPr/>
        </p:nvSpPr>
        <p:spPr>
          <a:xfrm>
            <a:off x="4572866" y="3490975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/>
          <p:nvPr/>
        </p:nvSpPr>
        <p:spPr>
          <a:xfrm>
            <a:off x="6105878" y="3395928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Shape 1287"/>
          <p:cNvSpPr/>
          <p:nvPr/>
        </p:nvSpPr>
        <p:spPr>
          <a:xfrm>
            <a:off x="6349282" y="3412480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10000000</a:t>
            </a:r>
          </a:p>
        </p:txBody>
      </p:sp>
      <p:sp>
        <p:nvSpPr>
          <p:cNvPr id="1288" name="Shape 1288"/>
          <p:cNvSpPr/>
          <p:nvPr/>
        </p:nvSpPr>
        <p:spPr>
          <a:xfrm>
            <a:off x="4572866" y="3867751"/>
            <a:ext cx="1707695" cy="76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Shape 1289"/>
          <p:cNvSpPr/>
          <p:nvPr/>
        </p:nvSpPr>
        <p:spPr>
          <a:xfrm>
            <a:off x="4580821" y="3772705"/>
            <a:ext cx="165467" cy="24078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8363"/>
              </a:gs>
              <a:gs pos="50000">
                <a:srgbClr val="A2BD91"/>
              </a:gs>
              <a:gs pos="100000">
                <a:srgbClr val="C3E3AE"/>
              </a:gs>
            </a:gsLst>
            <a:lin ang="2700000" scaled="0"/>
          </a:gradFill>
          <a:ln cap="flat" cmpd="sng" w="12700">
            <a:solidFill>
              <a:srgbClr val="C4E0B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Shape 1290"/>
          <p:cNvSpPr/>
          <p:nvPr/>
        </p:nvSpPr>
        <p:spPr>
          <a:xfrm>
            <a:off x="6349282" y="3789257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291" name="Shape 1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9860" y="3031332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33471" y="3420060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3155" y="3826528"/>
            <a:ext cx="254885" cy="209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/>
          <p:nvPr/>
        </p:nvSpPr>
        <p:spPr>
          <a:xfrm>
            <a:off x="4242273" y="3738330"/>
            <a:ext cx="2847766" cy="34693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Shape 1295"/>
          <p:cNvSpPr/>
          <p:nvPr/>
        </p:nvSpPr>
        <p:spPr>
          <a:xfrm>
            <a:off x="4239398" y="3801185"/>
            <a:ext cx="2841404" cy="23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상대방이 아직 해당 자원을 사용할 수 없습니다.</a:t>
            </a:r>
          </a:p>
        </p:txBody>
      </p:sp>
      <p:sp>
        <p:nvSpPr>
          <p:cNvPr id="1296" name="Shape 1296"/>
          <p:cNvSpPr/>
          <p:nvPr/>
        </p:nvSpPr>
        <p:spPr>
          <a:xfrm>
            <a:off x="7149525" y="2668551"/>
            <a:ext cx="5042474" cy="637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보내는 사람, 받는 사람 모두 사용할 수 없는 자원이 있는 경우,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자원은 UI에 표시하지 않습니다.</a:t>
            </a:r>
          </a:p>
        </p:txBody>
      </p:sp>
      <p:sp>
        <p:nvSpPr>
          <p:cNvPr id="1297" name="Shape 1297"/>
          <p:cNvSpPr/>
          <p:nvPr/>
        </p:nvSpPr>
        <p:spPr>
          <a:xfrm>
            <a:off x="4143671" y="4317964"/>
            <a:ext cx="2994952" cy="99749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8" name="Shape 1298"/>
          <p:cNvCxnSpPr/>
          <p:nvPr/>
        </p:nvCxnSpPr>
        <p:spPr>
          <a:xfrm>
            <a:off x="4143671" y="4622439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99" name="Shape 1299"/>
          <p:cNvSpPr txBox="1"/>
          <p:nvPr/>
        </p:nvSpPr>
        <p:spPr>
          <a:xfrm>
            <a:off x="4994460" y="4345360"/>
            <a:ext cx="148630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한국영주007 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</a:t>
            </a:r>
          </a:p>
        </p:txBody>
      </p:sp>
      <p:sp>
        <p:nvSpPr>
          <p:cNvPr id="1300" name="Shape 1300"/>
          <p:cNvSpPr/>
          <p:nvPr/>
        </p:nvSpPr>
        <p:spPr>
          <a:xfrm>
            <a:off x="4792094" y="4708223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301" name="Shape 1301"/>
          <p:cNvSpPr/>
          <p:nvPr/>
        </p:nvSpPr>
        <p:spPr>
          <a:xfrm>
            <a:off x="6128244" y="4709837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8000000</a:t>
            </a:r>
          </a:p>
        </p:txBody>
      </p:sp>
      <p:sp>
        <p:nvSpPr>
          <p:cNvPr id="1302" name="Shape 1302"/>
          <p:cNvSpPr/>
          <p:nvPr/>
        </p:nvSpPr>
        <p:spPr>
          <a:xfrm>
            <a:off x="4792094" y="5013230"/>
            <a:ext cx="731521" cy="22423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D0CE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1303" name="Shape 1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0482" y="4713894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5128" y="4709405"/>
            <a:ext cx="237905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1485" y="5031823"/>
            <a:ext cx="254885" cy="209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21.servimg.com/u/f21/19/31/75/76/crownn10.png" id="1306" name="Shape 13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76523" y="4329201"/>
            <a:ext cx="321323" cy="299901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07" name="Shape 1307"/>
          <p:cNvSpPr/>
          <p:nvPr/>
        </p:nvSpPr>
        <p:spPr>
          <a:xfrm>
            <a:off x="4154573" y="5983566"/>
            <a:ext cx="5042474" cy="637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 수 없는 자원은 비활성화 처리가 되며, 흑백으로 표시됩니다.</a:t>
            </a:r>
          </a:p>
        </p:txBody>
      </p:sp>
      <p:cxnSp>
        <p:nvCxnSpPr>
          <p:cNvPr id="1308" name="Shape 1308"/>
          <p:cNvCxnSpPr>
            <a:stCxn id="1257" idx="2"/>
            <a:endCxn id="1307" idx="0"/>
          </p:cNvCxnSpPr>
          <p:nvPr/>
        </p:nvCxnSpPr>
        <p:spPr>
          <a:xfrm>
            <a:off x="3064284" y="4842076"/>
            <a:ext cx="3611400" cy="1141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4306973" y="6135966"/>
            <a:ext cx="5042474" cy="637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 수 없는 자원은 비활성화 처리가 되며, 흑백으로 표시됩니다.</a:t>
            </a:r>
          </a:p>
        </p:txBody>
      </p:sp>
      <p:cxnSp>
        <p:nvCxnSpPr>
          <p:cNvPr id="1310" name="Shape 1310"/>
          <p:cNvCxnSpPr>
            <a:stCxn id="1302" idx="2"/>
            <a:endCxn id="1307" idx="0"/>
          </p:cNvCxnSpPr>
          <p:nvPr/>
        </p:nvCxnSpPr>
        <p:spPr>
          <a:xfrm>
            <a:off x="5157855" y="5237467"/>
            <a:ext cx="1518000" cy="746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8999" cy="568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/>
          <p:nvPr/>
        </p:nvSpPr>
        <p:spPr>
          <a:xfrm>
            <a:off x="610377" y="845786"/>
            <a:ext cx="3165299" cy="5688899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603058" y="1188341"/>
            <a:ext cx="3172500" cy="425099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319" name="Shape 1319"/>
          <p:cNvSpPr/>
          <p:nvPr/>
        </p:nvSpPr>
        <p:spPr>
          <a:xfrm>
            <a:off x="606752" y="5713271"/>
            <a:ext cx="3182100" cy="821399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002145" y="873632"/>
            <a:ext cx="2766899" cy="29009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Shape 1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483" y="911170"/>
            <a:ext cx="279299" cy="2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Shape 1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904" y="923299"/>
            <a:ext cx="278099" cy="2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Shape 13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2416" y="920503"/>
            <a:ext cx="279299" cy="2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Shape 13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876" y="911170"/>
            <a:ext cx="237900" cy="2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/>
          <p:nvPr/>
        </p:nvSpPr>
        <p:spPr>
          <a:xfrm>
            <a:off x="1241150" y="912890"/>
            <a:ext cx="5147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326" name="Shape 1326"/>
          <p:cNvSpPr/>
          <p:nvPr/>
        </p:nvSpPr>
        <p:spPr>
          <a:xfrm>
            <a:off x="1897400" y="906666"/>
            <a:ext cx="5147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327" name="Shape 1327"/>
          <p:cNvSpPr/>
          <p:nvPr/>
        </p:nvSpPr>
        <p:spPr>
          <a:xfrm>
            <a:off x="2600308" y="919107"/>
            <a:ext cx="5147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1328" name="Shape 1328"/>
          <p:cNvSpPr/>
          <p:nvPr/>
        </p:nvSpPr>
        <p:spPr>
          <a:xfrm>
            <a:off x="3293894" y="903554"/>
            <a:ext cx="514799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1329" name="Shape 1329"/>
          <p:cNvCxnSpPr/>
          <p:nvPr/>
        </p:nvCxnSpPr>
        <p:spPr>
          <a:xfrm>
            <a:off x="792416" y="116362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215537" y="142594"/>
            <a:ext cx="36777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에러팝업</a:t>
            </a:r>
          </a:p>
        </p:txBody>
      </p:sp>
      <p:sp>
        <p:nvSpPr>
          <p:cNvPr id="1331" name="Shape 1331"/>
          <p:cNvSpPr/>
          <p:nvPr/>
        </p:nvSpPr>
        <p:spPr>
          <a:xfrm>
            <a:off x="603050" y="2679498"/>
            <a:ext cx="3172500" cy="1385098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지원을 하기 위해서는 연맹에 가입하여야 합니다.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3996435" y="873632"/>
            <a:ext cx="6909600" cy="138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가입 되지 않은 경우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자원 지원을 하기 위해서는 연맹에 가입하여야 합니다.”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자원지원 하려는 영주에게 교역소 건물이 없는 경우 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“자원 지원을 하기위해서는 교역소 건물이 필요 합니다.”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받는 영주에게 교역소 건물이 없는 경우.</a:t>
            </a: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“자원 지원을 받는 영주님에게 교역소 건물이 없어 자원을 지원 할 수 없습니다.”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1432286" y="3578092"/>
            <a:ext cx="1460999" cy="32609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1334" name="Shape 1334"/>
          <p:cNvCxnSpPr/>
          <p:nvPr/>
        </p:nvCxnSpPr>
        <p:spPr>
          <a:xfrm>
            <a:off x="603050" y="2686248"/>
            <a:ext cx="317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35" name="Shape 1335"/>
          <p:cNvCxnSpPr/>
          <p:nvPr/>
        </p:nvCxnSpPr>
        <p:spPr>
          <a:xfrm>
            <a:off x="603050" y="4057848"/>
            <a:ext cx="317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36" name="Shape 13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662" y="289150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Shape 13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50186" y="3528287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Shape 13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76861" y="1519050"/>
            <a:ext cx="276224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Shape 13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94011" y="2107150"/>
            <a:ext cx="276224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/>
        </p:nvSpPr>
        <p:spPr>
          <a:xfrm>
            <a:off x="215537" y="142594"/>
            <a:ext cx="2523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교역소_자원 지원 행군</a:t>
            </a:r>
          </a:p>
        </p:txBody>
      </p:sp>
      <p:sp>
        <p:nvSpPr>
          <p:cNvPr id="1346" name="Shape 1346"/>
          <p:cNvSpPr/>
          <p:nvPr/>
        </p:nvSpPr>
        <p:spPr>
          <a:xfrm>
            <a:off x="3996432" y="873632"/>
            <a:ext cx="7986559" cy="1754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행군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실행했을 시, 필드에서 세금을 차감한 자원을 들고 자원 지원 행군이 진행 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행군은 일반 행군과 같은 속도와 영향을 받습니다.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행군과 마찬가지로, 가속 메뉴에서 행군 가속 아이템을 사용하여, 행군 속도를 증가시킬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행군과 마찬가지로, 회군 메뉴에서 회군 아이템을 사용하여, 타운으로 회군 시킬 수 있습니다. (이 경우, 세금을 제외한 자원은 돌려 받습니다.)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행군도 1개의 행군 부대를 차지합니다.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7" name="Shape 1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52" y="873632"/>
            <a:ext cx="2820989" cy="5050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8" name="Shape 1348"/>
          <p:cNvGrpSpPr/>
          <p:nvPr/>
        </p:nvGrpSpPr>
        <p:grpSpPr>
          <a:xfrm>
            <a:off x="575351" y="3605190"/>
            <a:ext cx="2899953" cy="3015139"/>
            <a:chOff x="8096428" y="-2066275"/>
            <a:chExt cx="2899953" cy="4013153"/>
          </a:xfrm>
        </p:grpSpPr>
        <p:sp>
          <p:nvSpPr>
            <p:cNvPr id="1349" name="Shape 1349"/>
            <p:cNvSpPr/>
            <p:nvPr/>
          </p:nvSpPr>
          <p:spPr>
            <a:xfrm>
              <a:off x="8096428" y="1300325"/>
              <a:ext cx="2899953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회군과 가속 메뉴를 사용할 수 있습니다.</a:t>
              </a:r>
            </a:p>
          </p:txBody>
        </p:sp>
        <p:cxnSp>
          <p:nvCxnSpPr>
            <p:cNvPr id="1350" name="Shape 1350"/>
            <p:cNvCxnSpPr>
              <a:stCxn id="1349" idx="0"/>
            </p:cNvCxnSpPr>
            <p:nvPr/>
          </p:nvCxnSpPr>
          <p:spPr>
            <a:xfrm rot="10800000">
              <a:off x="8992905" y="-2066275"/>
              <a:ext cx="553500" cy="3366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cxnSp>
        <p:nvCxnSpPr>
          <p:cNvPr id="1351" name="Shape 1351"/>
          <p:cNvCxnSpPr/>
          <p:nvPr/>
        </p:nvCxnSpPr>
        <p:spPr>
          <a:xfrm flipH="1" rot="10800000">
            <a:off x="1985848" y="3605346"/>
            <a:ext cx="635431" cy="242969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/>
        </p:nvSpPr>
        <p:spPr>
          <a:xfrm>
            <a:off x="215537" y="142594"/>
            <a:ext cx="32976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교역소_자원 지원 리포트 메일</a:t>
            </a:r>
          </a:p>
        </p:txBody>
      </p:sp>
      <p:sp>
        <p:nvSpPr>
          <p:cNvPr id="1358" name="Shape 1358"/>
          <p:cNvSpPr/>
          <p:nvPr/>
        </p:nvSpPr>
        <p:spPr>
          <a:xfrm>
            <a:off x="3996432" y="873632"/>
            <a:ext cx="798655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메일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지원이 목적지에 도착한 순간 받는 사람에게만 메일로 리포트를 보냅니다. (시스템 메일)</a:t>
            </a: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결과는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보낸 사람 이름, 위치, 레벨, 시대 정보, 국가 정보를 보여주며, 보낸 시각과 받은 자원량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을 출력해 알려줍니다.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지원에 실패한 경우(타운이 이동), 보낸 사람에게 메일을 보내 실패를 알려줍니다. (시스템 메일)</a:t>
            </a: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“자원 지원에 실패하였습니다. 보낸 자원은 타운으로 돌려보내었습니다.”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행군이 목적지에 도착하거나 경우, 노티를 통해 알려줍니다. (다음 페이지)</a:t>
            </a:r>
          </a:p>
        </p:txBody>
      </p:sp>
      <p:pic>
        <p:nvPicPr>
          <p:cNvPr id="1359" name="Shape 1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8" y="580500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/>
          <p:nvPr/>
        </p:nvSpPr>
        <p:spPr>
          <a:xfrm>
            <a:off x="2738565" y="6411146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grpSp>
        <p:nvGrpSpPr>
          <p:cNvPr id="1361" name="Shape 1361"/>
          <p:cNvGrpSpPr/>
          <p:nvPr/>
        </p:nvGrpSpPr>
        <p:grpSpPr>
          <a:xfrm>
            <a:off x="31210" y="1239104"/>
            <a:ext cx="3651081" cy="5237898"/>
            <a:chOff x="4409257" y="860137"/>
            <a:chExt cx="3651081" cy="5237898"/>
          </a:xfrm>
        </p:grpSpPr>
        <p:sp>
          <p:nvSpPr>
            <p:cNvPr id="1362" name="Shape 1362"/>
            <p:cNvSpPr/>
            <p:nvPr/>
          </p:nvSpPr>
          <p:spPr>
            <a:xfrm>
              <a:off x="4409257" y="874987"/>
              <a:ext cx="3519944" cy="5223048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0" sz="105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415419" y="862003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Shape 1364"/>
            <p:cNvSpPr txBox="1"/>
            <p:nvPr/>
          </p:nvSpPr>
          <p:spPr>
            <a:xfrm>
              <a:off x="4439521" y="860137"/>
              <a:ext cx="133248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자원 지원</a:t>
              </a:r>
            </a:p>
          </p:txBody>
        </p:sp>
        <p:sp>
          <p:nvSpPr>
            <p:cNvPr id="1365" name="Shape 1365"/>
            <p:cNvSpPr txBox="1"/>
            <p:nvPr/>
          </p:nvSpPr>
          <p:spPr>
            <a:xfrm>
              <a:off x="6844335" y="898507"/>
              <a:ext cx="111601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415419" y="1148629"/>
              <a:ext cx="3520347" cy="4891332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7" name="Shape 1367"/>
            <p:cNvGrpSpPr/>
            <p:nvPr/>
          </p:nvGrpSpPr>
          <p:grpSpPr>
            <a:xfrm>
              <a:off x="4497108" y="1933220"/>
              <a:ext cx="719999" cy="725130"/>
              <a:chOff x="2382816" y="2270197"/>
              <a:chExt cx="719999" cy="725130"/>
            </a:xfrm>
          </p:grpSpPr>
          <p:sp>
            <p:nvSpPr>
              <p:cNvPr id="1368" name="Shape 1368"/>
              <p:cNvSpPr/>
              <p:nvPr/>
            </p:nvSpPr>
            <p:spPr>
              <a:xfrm>
                <a:off x="2382816" y="2270197"/>
                <a:ext cx="719999" cy="719999"/>
              </a:xfrm>
              <a:prstGeom prst="rect">
                <a:avLst/>
              </a:prstGeom>
              <a:solidFill>
                <a:srgbClr val="BBD6EE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69" name="Shape 13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389883" y="2283175"/>
                <a:ext cx="712607" cy="712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70" name="Shape 1370"/>
            <p:cNvSpPr txBox="1"/>
            <p:nvPr/>
          </p:nvSpPr>
          <p:spPr>
            <a:xfrm>
              <a:off x="5216369" y="1893415"/>
              <a:ext cx="209544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(UNT)UserName1234567890</a:t>
              </a:r>
            </a:p>
          </p:txBody>
        </p:sp>
        <p:sp>
          <p:nvSpPr>
            <p:cNvPr id="1371" name="Shape 1371"/>
            <p:cNvSpPr txBox="1"/>
            <p:nvPr/>
          </p:nvSpPr>
          <p:spPr>
            <a:xfrm>
              <a:off x="5710169" y="2078975"/>
              <a:ext cx="97494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ct val="25000"/>
                <a:buFont typeface="Arial"/>
                <a:buNone/>
              </a:pPr>
              <a:r>
                <a:rPr b="1" i="0" lang="en-US" sz="1100" u="sng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1200 : 1200</a:t>
              </a:r>
            </a:p>
          </p:txBody>
        </p:sp>
        <p:cxnSp>
          <p:nvCxnSpPr>
            <p:cNvPr id="1372" name="Shape 1372"/>
            <p:cNvCxnSpPr/>
            <p:nvPr/>
          </p:nvCxnSpPr>
          <p:spPr>
            <a:xfrm>
              <a:off x="4428919" y="2736041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73" name="Shape 1373"/>
            <p:cNvSpPr/>
            <p:nvPr/>
          </p:nvSpPr>
          <p:spPr>
            <a:xfrm>
              <a:off x="4428919" y="2926814"/>
              <a:ext cx="3520347" cy="299916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Shape 1374"/>
            <p:cNvSpPr txBox="1"/>
            <p:nvPr/>
          </p:nvSpPr>
          <p:spPr>
            <a:xfrm>
              <a:off x="5568839" y="2937675"/>
              <a:ext cx="112849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지원 받은 자원</a:t>
              </a: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433182" y="3250782"/>
              <a:ext cx="3488399" cy="1220097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489200" y="3281803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489200" y="3583748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4489200" y="3885692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4489200" y="4187637"/>
              <a:ext cx="251998" cy="251998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Shape 1380"/>
            <p:cNvSpPr txBox="1"/>
            <p:nvPr/>
          </p:nvSpPr>
          <p:spPr>
            <a:xfrm>
              <a:off x="4683621" y="3276108"/>
              <a:ext cx="1080597" cy="25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1381" name="Shape 1381"/>
            <p:cNvSpPr txBox="1"/>
            <p:nvPr/>
          </p:nvSpPr>
          <p:spPr>
            <a:xfrm>
              <a:off x="4686132" y="3582632"/>
              <a:ext cx="98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1382" name="Shape 1382"/>
            <p:cNvSpPr txBox="1"/>
            <p:nvPr/>
          </p:nvSpPr>
          <p:spPr>
            <a:xfrm>
              <a:off x="4683617" y="3849632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1383" name="Shape 1383"/>
            <p:cNvSpPr txBox="1"/>
            <p:nvPr/>
          </p:nvSpPr>
          <p:spPr>
            <a:xfrm>
              <a:off x="4683617" y="4168825"/>
              <a:ext cx="804899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sp>
          <p:nvSpPr>
            <p:cNvPr id="1384" name="Shape 1384"/>
            <p:cNvSpPr txBox="1"/>
            <p:nvPr/>
          </p:nvSpPr>
          <p:spPr>
            <a:xfrm>
              <a:off x="5512805" y="328555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385" name="Shape 1385"/>
            <p:cNvSpPr txBox="1"/>
            <p:nvPr/>
          </p:nvSpPr>
          <p:spPr>
            <a:xfrm>
              <a:off x="5512805" y="3587255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386" name="Shape 1386"/>
            <p:cNvSpPr txBox="1"/>
            <p:nvPr/>
          </p:nvSpPr>
          <p:spPr>
            <a:xfrm>
              <a:off x="5512805" y="3883480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sp>
          <p:nvSpPr>
            <p:cNvPr id="1387" name="Shape 1387"/>
            <p:cNvSpPr txBox="1"/>
            <p:nvPr/>
          </p:nvSpPr>
          <p:spPr>
            <a:xfrm>
              <a:off x="5512805" y="4190876"/>
              <a:ext cx="123302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999,999,999,999</a:t>
              </a:r>
            </a:p>
          </p:txBody>
        </p:sp>
        <p:cxnSp>
          <p:nvCxnSpPr>
            <p:cNvPr id="1388" name="Shape 1388"/>
            <p:cNvCxnSpPr/>
            <p:nvPr/>
          </p:nvCxnSpPr>
          <p:spPr>
            <a:xfrm>
              <a:off x="4445742" y="1853425"/>
              <a:ext cx="3446969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389" name="Shape 1389"/>
            <p:cNvSpPr txBox="1"/>
            <p:nvPr/>
          </p:nvSpPr>
          <p:spPr>
            <a:xfrm>
              <a:off x="5648701" y="1360304"/>
              <a:ext cx="20036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일러스트 영역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7335225" y="1932221"/>
              <a:ext cx="455888" cy="44408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Shape 1391"/>
            <p:cNvSpPr txBox="1"/>
            <p:nvPr/>
          </p:nvSpPr>
          <p:spPr>
            <a:xfrm>
              <a:off x="5438060" y="2462108"/>
              <a:ext cx="154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Renaissance Age</a:t>
              </a:r>
            </a:p>
          </p:txBody>
        </p:sp>
        <p:sp>
          <p:nvSpPr>
            <p:cNvPr id="1392" name="Shape 1392"/>
            <p:cNvSpPr txBox="1"/>
            <p:nvPr/>
          </p:nvSpPr>
          <p:spPr>
            <a:xfrm>
              <a:off x="7070938" y="2364258"/>
              <a:ext cx="989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England</a:t>
              </a:r>
            </a:p>
          </p:txBody>
        </p:sp>
        <p:sp>
          <p:nvSpPr>
            <p:cNvPr id="1393" name="Shape 1393"/>
            <p:cNvSpPr txBox="1"/>
            <p:nvPr/>
          </p:nvSpPr>
          <p:spPr>
            <a:xfrm>
              <a:off x="5711167" y="2283155"/>
              <a:ext cx="986166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Lord Lv : 99</a:t>
              </a:r>
            </a:p>
          </p:txBody>
        </p:sp>
      </p:grpSp>
      <p:grpSp>
        <p:nvGrpSpPr>
          <p:cNvPr id="1394" name="Shape 1394"/>
          <p:cNvGrpSpPr/>
          <p:nvPr/>
        </p:nvGrpSpPr>
        <p:grpSpPr>
          <a:xfrm>
            <a:off x="34639" y="6179365"/>
            <a:ext cx="3533699" cy="636649"/>
            <a:chOff x="4437400" y="5858064"/>
            <a:chExt cx="3533699" cy="636649"/>
          </a:xfrm>
        </p:grpSpPr>
        <p:sp>
          <p:nvSpPr>
            <p:cNvPr id="1395" name="Shape 1395"/>
            <p:cNvSpPr/>
            <p:nvPr/>
          </p:nvSpPr>
          <p:spPr>
            <a:xfrm>
              <a:off x="4437400" y="5858064"/>
              <a:ext cx="3533699" cy="576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4465612" y="5914737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 rot="10800000">
              <a:off x="4551775" y="5962601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Shape 1398"/>
          <p:cNvGrpSpPr/>
          <p:nvPr/>
        </p:nvGrpSpPr>
        <p:grpSpPr>
          <a:xfrm>
            <a:off x="35297" y="582622"/>
            <a:ext cx="3520347" cy="643712"/>
            <a:chOff x="2337650" y="303419"/>
            <a:chExt cx="3520347" cy="643712"/>
          </a:xfrm>
        </p:grpSpPr>
        <p:sp>
          <p:nvSpPr>
            <p:cNvPr id="1399" name="Shape 1399"/>
            <p:cNvSpPr/>
            <p:nvPr/>
          </p:nvSpPr>
          <p:spPr>
            <a:xfrm>
              <a:off x="4768089" y="365778"/>
              <a:ext cx="831672" cy="259166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&amp; Suppression</a:t>
              </a: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3968917" y="321687"/>
              <a:ext cx="831672" cy="30325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</a:t>
              </a: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3166225" y="365778"/>
              <a:ext cx="831672" cy="259162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350300" y="361662"/>
              <a:ext cx="831672" cy="263280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Messege</a:t>
              </a: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337650" y="624947"/>
              <a:ext cx="3520347" cy="32218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Battle Report</a:t>
              </a: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4678537" y="303419"/>
              <a:ext cx="152399" cy="1523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pic>
        <p:nvPicPr>
          <p:cNvPr id="1405" name="Shape 1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472" y="6335921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284932" y="6326860"/>
            <a:ext cx="384604" cy="393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3071241" y="6346178"/>
            <a:ext cx="373015" cy="3429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/>
        </p:nvSpPr>
        <p:spPr>
          <a:xfrm>
            <a:off x="215537" y="142594"/>
            <a:ext cx="2523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교역소_자원 지원 노티</a:t>
            </a:r>
          </a:p>
        </p:txBody>
      </p:sp>
      <p:sp>
        <p:nvSpPr>
          <p:cNvPr id="1414" name="Shape 1414"/>
          <p:cNvSpPr/>
          <p:nvPr/>
        </p:nvSpPr>
        <p:spPr>
          <a:xfrm>
            <a:off x="3996432" y="873632"/>
            <a:ext cx="798655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노티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행군이 목적지에 도착한 순간 노티를 출력합니다.</a:t>
            </a: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"자원 지원으로 행군한 부대가 목적지에 도착하였습니다.”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행군이 회군하여, 내 타운에 도착한 순간 노티를 출력합니다.</a:t>
            </a:r>
          </a:p>
          <a:p>
            <a:pPr indent="-17145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“자원 지원으로 행군한 부대가 성으로 회군하였습니다.”</a:t>
            </a:r>
          </a:p>
        </p:txBody>
      </p:sp>
      <p:pic>
        <p:nvPicPr>
          <p:cNvPr id="1415" name="Shape 1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52" y="873632"/>
            <a:ext cx="2820989" cy="505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/>
          <p:nvPr/>
        </p:nvSpPr>
        <p:spPr>
          <a:xfrm>
            <a:off x="3996432" y="2514338"/>
            <a:ext cx="2899953" cy="48576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위치에 노티를 출력합니다.</a:t>
            </a:r>
          </a:p>
        </p:txBody>
      </p:sp>
      <p:cxnSp>
        <p:nvCxnSpPr>
          <p:cNvPr id="1417" name="Shape 1417"/>
          <p:cNvCxnSpPr>
            <a:stCxn id="1416" idx="1"/>
          </p:cNvCxnSpPr>
          <p:nvPr/>
        </p:nvCxnSpPr>
        <p:spPr>
          <a:xfrm rot="10800000">
            <a:off x="3152532" y="2212120"/>
            <a:ext cx="843900" cy="545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18" name="Shape 1418"/>
          <p:cNvSpPr/>
          <p:nvPr/>
        </p:nvSpPr>
        <p:spPr>
          <a:xfrm>
            <a:off x="836023" y="1985552"/>
            <a:ext cx="2316479" cy="452846"/>
          </a:xfrm>
          <a:prstGeom prst="rect">
            <a:avLst/>
          </a:prstGeom>
          <a:solidFill>
            <a:schemeClr val="dk1">
              <a:alpha val="66274"/>
            </a:schemeClr>
          </a:solidFill>
          <a:ln cap="flat" cmpd="sng" w="12700">
            <a:solidFill>
              <a:srgbClr val="59595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지원으로 행군한 부대가 목적지에 도착하였습니다.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/>
          <p:nvPr/>
        </p:nvSpPr>
        <p:spPr>
          <a:xfrm>
            <a:off x="215537" y="142594"/>
            <a:ext cx="25234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교역소_자원 지원 감시</a:t>
            </a:r>
          </a:p>
        </p:txBody>
      </p:sp>
      <p:sp>
        <p:nvSpPr>
          <p:cNvPr id="1425" name="Shape 1425"/>
          <p:cNvSpPr/>
          <p:nvPr/>
        </p:nvSpPr>
        <p:spPr>
          <a:xfrm>
            <a:off x="7450075" y="873632"/>
            <a:ext cx="5182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감시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받는 상대방은 감시탑 기능을 통해 자원지원 행군의 내용을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확인할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연맹, 영주명, 타운 좌표, 남은 시간, 자원량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확인할 수 있습니다.</a:t>
            </a:r>
          </a:p>
        </p:txBody>
      </p:sp>
      <p:sp>
        <p:nvSpPr>
          <p:cNvPr id="1426" name="Shape 1426"/>
          <p:cNvSpPr/>
          <p:nvPr/>
        </p:nvSpPr>
        <p:spPr>
          <a:xfrm>
            <a:off x="53669" y="662989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Shape 1427"/>
          <p:cNvSpPr/>
          <p:nvPr/>
        </p:nvSpPr>
        <p:spPr>
          <a:xfrm>
            <a:off x="53669" y="6346742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Shape 1428"/>
          <p:cNvSpPr/>
          <p:nvPr/>
        </p:nvSpPr>
        <p:spPr>
          <a:xfrm>
            <a:off x="101409" y="6406994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29" name="Shape 1429"/>
          <p:cNvSpPr/>
          <p:nvPr/>
        </p:nvSpPr>
        <p:spPr>
          <a:xfrm>
            <a:off x="53669" y="662989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578881" y="6419751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당신의 도시를 향한 행군 / 정찰 / 집결 상황에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grpSp>
        <p:nvGrpSpPr>
          <p:cNvPr id="1431" name="Shape 1431"/>
          <p:cNvGrpSpPr/>
          <p:nvPr/>
        </p:nvGrpSpPr>
        <p:grpSpPr>
          <a:xfrm>
            <a:off x="93696" y="1130929"/>
            <a:ext cx="3424334" cy="737119"/>
            <a:chOff x="4376057" y="746447"/>
            <a:chExt cx="3424334" cy="737119"/>
          </a:xfrm>
        </p:grpSpPr>
        <p:sp>
          <p:nvSpPr>
            <p:cNvPr id="1432" name="Shape 1432"/>
            <p:cNvSpPr/>
            <p:nvPr/>
          </p:nvSpPr>
          <p:spPr>
            <a:xfrm>
              <a:off x="4376057" y="746447"/>
              <a:ext cx="3424334" cy="73711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Shape 1434"/>
            <p:cNvSpPr txBox="1"/>
            <p:nvPr/>
          </p:nvSpPr>
          <p:spPr>
            <a:xfrm>
              <a:off x="5004651" y="755283"/>
              <a:ext cx="100700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(CLE)러쎌방구</a:t>
              </a: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5120853" y="1184137"/>
              <a:ext cx="2223989" cy="16964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00:10:00 후 영주님의 도시에 도착합니다.</a:t>
              </a:r>
            </a:p>
          </p:txBody>
        </p:sp>
        <p:sp>
          <p:nvSpPr>
            <p:cNvPr id="1436" name="Shape 1436"/>
            <p:cNvSpPr txBox="1"/>
            <p:nvPr/>
          </p:nvSpPr>
          <p:spPr>
            <a:xfrm>
              <a:off x="5030871" y="951058"/>
              <a:ext cx="6864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자원 지원</a:t>
              </a: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7595513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8" name="Shape 1438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192897" y="1219528"/>
            <a:ext cx="528080" cy="5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Shape 1439"/>
          <p:cNvSpPr/>
          <p:nvPr/>
        </p:nvSpPr>
        <p:spPr>
          <a:xfrm>
            <a:off x="3938828" y="662989"/>
            <a:ext cx="3520799" cy="619722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Shape 1440"/>
          <p:cNvSpPr/>
          <p:nvPr/>
        </p:nvSpPr>
        <p:spPr>
          <a:xfrm>
            <a:off x="3938828" y="6346742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Shape 1441"/>
          <p:cNvSpPr/>
          <p:nvPr/>
        </p:nvSpPr>
        <p:spPr>
          <a:xfrm>
            <a:off x="3986569" y="6406994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42" name="Shape 1442"/>
          <p:cNvSpPr/>
          <p:nvPr/>
        </p:nvSpPr>
        <p:spPr>
          <a:xfrm>
            <a:off x="3938828" y="662989"/>
            <a:ext cx="3520799" cy="42128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감시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4464041" y="6419751"/>
            <a:ext cx="28264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당신의 도시를 향한 행군 / 정찰 / 집결 상황에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대해서 알 수 있습니다.</a:t>
            </a:r>
          </a:p>
        </p:txBody>
      </p:sp>
      <p:grpSp>
        <p:nvGrpSpPr>
          <p:cNvPr id="1444" name="Shape 1444"/>
          <p:cNvGrpSpPr/>
          <p:nvPr/>
        </p:nvGrpSpPr>
        <p:grpSpPr>
          <a:xfrm>
            <a:off x="3978857" y="1130929"/>
            <a:ext cx="3424334" cy="5178490"/>
            <a:chOff x="4376057" y="746447"/>
            <a:chExt cx="3424334" cy="5178490"/>
          </a:xfrm>
        </p:grpSpPr>
        <p:sp>
          <p:nvSpPr>
            <p:cNvPr id="1445" name="Shape 1445"/>
            <p:cNvSpPr/>
            <p:nvPr/>
          </p:nvSpPr>
          <p:spPr>
            <a:xfrm>
              <a:off x="4376057" y="746447"/>
              <a:ext cx="3424334" cy="517849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4471119" y="819733"/>
              <a:ext cx="540000" cy="54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Shape 1447"/>
            <p:cNvSpPr txBox="1"/>
            <p:nvPr/>
          </p:nvSpPr>
          <p:spPr>
            <a:xfrm>
              <a:off x="5004651" y="755283"/>
              <a:ext cx="100700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(CLE)러쎌방구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5120853" y="1184137"/>
              <a:ext cx="2223989" cy="169647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66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부대는 00:10:00 후 영주님의 도시에 도착합니다.</a:t>
              </a:r>
            </a:p>
          </p:txBody>
        </p:sp>
        <p:sp>
          <p:nvSpPr>
            <p:cNvPr id="1449" name="Shape 1449"/>
            <p:cNvSpPr txBox="1"/>
            <p:nvPr/>
          </p:nvSpPr>
          <p:spPr>
            <a:xfrm>
              <a:off x="5030871" y="951058"/>
              <a:ext cx="236154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ct val="250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자원 지원                   </a:t>
              </a: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: 9080  y : 1234</a:t>
              </a:r>
            </a:p>
          </p:txBody>
        </p:sp>
        <p:sp>
          <p:nvSpPr>
            <p:cNvPr id="1450" name="Shape 1450"/>
            <p:cNvSpPr/>
            <p:nvPr/>
          </p:nvSpPr>
          <p:spPr>
            <a:xfrm rot="5400000">
              <a:off x="7530196" y="933054"/>
              <a:ext cx="139960" cy="335900"/>
            </a:xfrm>
            <a:prstGeom prst="notchedRightArrow">
              <a:avLst>
                <a:gd fmla="val 50000" name="adj1"/>
                <a:gd fmla="val 201887" name="adj2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422203" y="1426220"/>
              <a:ext cx="3330011" cy="24704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총 자원 지원		                    15489</a:t>
              </a:r>
            </a:p>
          </p:txBody>
        </p:sp>
      </p:grp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 b="79645" l="37712" r="34152" t="720"/>
          <a:stretch/>
        </p:blipFill>
        <p:spPr>
          <a:xfrm>
            <a:off x="4078057" y="1219528"/>
            <a:ext cx="528080" cy="5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/>
          <p:nvPr/>
        </p:nvSpPr>
        <p:spPr>
          <a:xfrm>
            <a:off x="4407671" y="2144875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950000</a:t>
            </a:r>
          </a:p>
        </p:txBody>
      </p:sp>
      <p:pic>
        <p:nvPicPr>
          <p:cNvPr id="1454" name="Shape 1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623" y="2166700"/>
            <a:ext cx="278180" cy="22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Shape 1455"/>
          <p:cNvSpPr/>
          <p:nvPr/>
        </p:nvSpPr>
        <p:spPr>
          <a:xfrm>
            <a:off x="6107862" y="2153841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5300</a:t>
            </a:r>
          </a:p>
        </p:txBody>
      </p:sp>
      <p:sp>
        <p:nvSpPr>
          <p:cNvPr id="1456" name="Shape 1456"/>
          <p:cNvSpPr/>
          <p:nvPr/>
        </p:nvSpPr>
        <p:spPr>
          <a:xfrm>
            <a:off x="4407669" y="2458642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123123</a:t>
            </a:r>
          </a:p>
        </p:txBody>
      </p:sp>
      <p:sp>
        <p:nvSpPr>
          <p:cNvPr id="1457" name="Shape 1457"/>
          <p:cNvSpPr/>
          <p:nvPr/>
        </p:nvSpPr>
        <p:spPr>
          <a:xfrm>
            <a:off x="6116826" y="2467607"/>
            <a:ext cx="1173617" cy="2423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1099</a:t>
            </a:r>
          </a:p>
        </p:txBody>
      </p:sp>
      <p:pic>
        <p:nvPicPr>
          <p:cNvPr id="1458" name="Shape 14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2110" y="2470243"/>
            <a:ext cx="279204" cy="22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Shape 14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732" y="2458724"/>
            <a:ext cx="279204" cy="22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Shape 14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0110" y="2179941"/>
            <a:ext cx="237905" cy="22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/>
          <p:nvPr/>
        </p:nvSpPr>
        <p:spPr>
          <a:xfrm>
            <a:off x="3623775" y="3528585"/>
            <a:ext cx="298646" cy="3831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15537" y="142594"/>
            <a:ext cx="24929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기능 설명(1-1)</a:t>
            </a:r>
          </a:p>
        </p:txBody>
      </p:sp>
      <p:sp>
        <p:nvSpPr>
          <p:cNvPr id="102" name="Shape 102"/>
          <p:cNvSpPr/>
          <p:nvPr/>
        </p:nvSpPr>
        <p:spPr>
          <a:xfrm>
            <a:off x="398106" y="653679"/>
            <a:ext cx="1126267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교역소는 플레이어가 보유한 자원을 다른 플레이어에게 보내줄 수 있는 기능과 관련된 건물 입니다.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업그레이드를 통해 한번에 보낼 수 있는 자원량을 늘리고, 교역 시 환율(세금)로 인해 감소되는 자원량을 줄일 수 있습니다.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‘교역소’의 기능 (4p)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지원량 증가 : 교역소 건설/업그레이드를 통해, 다른 유저에게 보내줄 수 있는 자원량을 증가시킬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환율 감소 : 교역소 건설/업그레이드를 통해, 교역 시 발생하는 세금을 줄일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‘교역소’의 서브 메뉴 (5p)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세부 정보 : 교역소에 대한 세부 정보를 확인 할 수 있고, 업그레이드를 취소할 수 있습니다. (레벨에 따른 자원 지원량 정보, 세금량 정보)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: 교역소를 업그레이드 할 수 있는 기능 입니다. (업그레이드를 통해 자원 지원량 증가, 세금 감소, 전투력이 증가 합니다)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가속 : 업그레이드를 진행 중일 시에만 출력되며, 가속아이템을 사용할 수 있는 메뉴입니다.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: 같은 연맹의 연맹원을 선택하여, 자원을 보내줄 수 있는 메뉴입니다.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‘교역소’ 예외 내용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교역소의 건설은 타운 내,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성벽 내부의 건설 포인트에 건설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교역소는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1개만 건설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할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자원을 보내줄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상대가 교역소를 건설하지 않았다면, 자원 지원을 진행할 수 없습니다.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(안내 메시지 팝업 출력 필요)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자원을 보내줄 상대가 잠금 해제가 되지 않은 자원에 대해서 자원 지원을 진행할 수 없습니다.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한번에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자원 지원 할 수 있는 양은 보내는 사람의 교역소 기준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진행됩니다.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일반, 보호 자원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 교역할 수 있으나,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안전 자원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 교역소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건물 레벨 41이 되기 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에는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교역할 수 없습니다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지원을 시작하면,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자원 지원 행군을 시작하며, 환율(세금)을 차감한 자원이 보내는 사람에게서 차감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행군 시,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행군의 속도는 정찰 행군속도와 동일한 속도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가집니다. (차후, 지원 행군 버프를 위해 일반/정찰 행군과 구분이 필요)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지원 행군 중에는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상대방이 감시탑 기능을 통해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행군 중인 부대의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연맹, 영주명, 타운 위치, 남은 행군 시간, 자원량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확인할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행군이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목적지에 도착 했을 경우, 세금이 차감된 자원이 해당 유저에게 추가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행군이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목적지에 도착한 순간, 받은 사람은 시스템 메일로 리포트를 확인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있습니다. (보낸 사람의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연맹, 영주명, 위치, 레벨, 시대 정보, 국가 정보를 보여주며, 보낸 시각과 받은 자원량을 출력합니다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행군 중 회군했을 경우, 타운에 도착한 즉시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세금으로 감소된 자원을 제외한 자원량이 복구됩니다.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자원 지원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행군 중 상대 or 본인이 연맹을 탈퇴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하거나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타운이 이동 된 경우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도착지점에서 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자원을 그대로 들고 회군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215537" y="142594"/>
            <a:ext cx="2492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기능 설명(1-2)</a:t>
            </a:r>
          </a:p>
        </p:txBody>
      </p:sp>
      <p:sp>
        <p:nvSpPr>
          <p:cNvPr id="109" name="Shape 109"/>
          <p:cNvSpPr/>
          <p:nvPr/>
        </p:nvSpPr>
        <p:spPr>
          <a:xfrm>
            <a:off x="398107" y="729643"/>
            <a:ext cx="10341427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비용 (11p)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비용과 시간은 교역소 건물 레벨에 따라 다르게 처리 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시 비용은 목재, 식량, 석재, 철광 4가지로 구성 되며, 건물 레벨에 따라 다른 구성을 가질 수 있습니다.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사용 아이템 (7p)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일반 가속 아이템 : 건설 업그레이드 중, 사용 가능. 건설 시간을 줄여 줍니다.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건설 가속 아이템 : 건설에만 사용할 수 있는 가속 아이템. 건설 시간을 줄여 줍니다.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및 업그레이드 취소 (17P)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세부정보 메뉴에서 업그레이드 취소를 할 수 있습니다. (업그레이드 중에만 업그레이드 취소가 가능합니다.)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취소 시, 업그레이드에 소모된 비용의 절반을 복구 합니다. (소수점 반올림)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교역소 건물은 철거할 수 없습니다.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215537" y="142594"/>
            <a:ext cx="1963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기능 설명</a:t>
            </a:r>
          </a:p>
        </p:txBody>
      </p:sp>
      <p:graphicFrame>
        <p:nvGraphicFramePr>
          <p:cNvPr id="115" name="Shape 115"/>
          <p:cNvGraphicFramePr/>
          <p:nvPr/>
        </p:nvGraphicFramePr>
        <p:xfrm>
          <a:off x="656045" y="16658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{52EB512A-C6E8-414E-BAA9-AC73FF623E0E}</a:tableStyleId>
              </a:tblPr>
              <a:tblGrid>
                <a:gridCol w="2032000"/>
                <a:gridCol w="2032000"/>
                <a:gridCol w="2032000"/>
              </a:tblGrid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교역소 Lv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교역량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환율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30%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6250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29.5%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7500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29%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8750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28.5%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28%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12500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27.5%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15000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27%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17500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26.5%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20000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26%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25000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25.5%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Lv11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30000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Lv12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35000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24.5%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Lv13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40000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24%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Lv41 (안전자원 거래가능)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60000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23%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…</a:t>
                      </a:r>
                    </a:p>
                  </a:txBody>
                  <a:tcPr marT="45725" marB="45725" marR="91450" marL="91450"/>
                </a:tc>
              </a:tr>
              <a:tr h="19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Lv50 (안전자원 거래가능)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10,000,000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5%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6" name="Shape 116"/>
          <p:cNvSpPr txBox="1"/>
          <p:nvPr/>
        </p:nvSpPr>
        <p:spPr>
          <a:xfrm>
            <a:off x="581566" y="6385314"/>
            <a:ext cx="281038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*실제 데이터는 테이블을 참조 합니다.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81566" y="567954"/>
            <a:ext cx="11271034" cy="109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레벨 별 기능 예시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버프 적용 방식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교역량 = 보내는 사람 기준으로 해당 교역량 테이블이 기준이 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환율 = 유저가 보내는 자원을 환율만큼 퍼센트로 감소시킵니다. 실제 받는 사람은 환율(세금)을 제외한 자원을 획득합니다. 자원 지원 행군을 시작하는 순간 차감됩니다.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215562" y="142600"/>
            <a:ext cx="42512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 시 감시탑 정보 표기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81566" y="567954"/>
            <a:ext cx="11270999" cy="109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보내는 사람</a:t>
            </a: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정보 표시 없음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받는 사람</a:t>
            </a: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지원을 보내는 영주의 정보</a:t>
            </a: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닉네임</a:t>
            </a: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약칭</a:t>
            </a: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</a:t>
            </a: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타운좌표</a:t>
            </a: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도착까지 남은 행군 시간</a:t>
            </a: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해주는 자원의 종류</a:t>
            </a: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 해주는 자원의 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5" y="1713276"/>
            <a:ext cx="1247894" cy="843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Shape 131"/>
          <p:cNvGrpSpPr/>
          <p:nvPr/>
        </p:nvGrpSpPr>
        <p:grpSpPr>
          <a:xfrm>
            <a:off x="1168159" y="2599082"/>
            <a:ext cx="761747" cy="651951"/>
            <a:chOff x="1176662" y="2547988"/>
            <a:chExt cx="761747" cy="651951"/>
          </a:xfrm>
        </p:grpSpPr>
        <p:sp>
          <p:nvSpPr>
            <p:cNvPr id="132" name="Shape 132"/>
            <p:cNvSpPr/>
            <p:nvPr/>
          </p:nvSpPr>
          <p:spPr>
            <a:xfrm>
              <a:off x="1291950" y="2547988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1347248" y="2594640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607275" y="2311078"/>
            <a:ext cx="646331" cy="668246"/>
            <a:chOff x="503468" y="2219100"/>
            <a:chExt cx="646331" cy="668246"/>
          </a:xfrm>
        </p:grpSpPr>
        <p:sp>
          <p:nvSpPr>
            <p:cNvPr id="136" name="Shape 136"/>
            <p:cNvSpPr/>
            <p:nvPr/>
          </p:nvSpPr>
          <p:spPr>
            <a:xfrm>
              <a:off x="569166" y="2239350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38" name="Shape 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3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Shape 139"/>
          <p:cNvSpPr/>
          <p:nvPr/>
        </p:nvSpPr>
        <p:spPr>
          <a:xfrm>
            <a:off x="215537" y="142594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기본 아이콘 설명</a:t>
            </a:r>
          </a:p>
        </p:txBody>
      </p:sp>
      <p:sp>
        <p:nvSpPr>
          <p:cNvPr id="140" name="Shape 140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5" y="4139791"/>
            <a:ext cx="1247894" cy="8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1288850" y="3614332"/>
            <a:ext cx="493845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300054" y="3688982"/>
            <a:ext cx="49244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44" name="Shape 144"/>
          <p:cNvSpPr/>
          <p:nvPr/>
        </p:nvSpPr>
        <p:spPr>
          <a:xfrm>
            <a:off x="2991535" y="1503120"/>
            <a:ext cx="6929263" cy="1015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교역소를 클릭 시 나오는 정보 입니다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합니다. (15p)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합니다. (10p)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 : 연맹원 목록 화면으로 이동 합니다.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1007032" y="1675952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6" name="Shape 146"/>
          <p:cNvSpPr/>
          <p:nvPr/>
        </p:nvSpPr>
        <p:spPr>
          <a:xfrm>
            <a:off x="1295366" y="1432229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1003829" y="144223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8" name="Shape 148"/>
          <p:cNvCxnSpPr/>
          <p:nvPr/>
        </p:nvCxnSpPr>
        <p:spPr>
          <a:xfrm rot="-5400000">
            <a:off x="1897599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9" name="Shape 149"/>
          <p:cNvCxnSpPr/>
          <p:nvPr/>
        </p:nvCxnSpPr>
        <p:spPr>
          <a:xfrm rot="-5400000">
            <a:off x="920996" y="1564424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0" name="Shape 150"/>
          <p:cNvGrpSpPr/>
          <p:nvPr/>
        </p:nvGrpSpPr>
        <p:grpSpPr>
          <a:xfrm>
            <a:off x="2070971" y="859271"/>
            <a:ext cx="3835307" cy="674512"/>
            <a:chOff x="6975113" y="1300325"/>
            <a:chExt cx="3835307" cy="897776"/>
          </a:xfrm>
        </p:grpSpPr>
        <p:sp>
          <p:nvSpPr>
            <p:cNvPr id="151" name="Shape 151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52" name="Shape 152"/>
            <p:cNvCxnSpPr>
              <a:stCxn id="151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53" name="Shape 153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업그레이드&amp;철거 시 ‘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2997282" y="4864737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교역소 업그레이드 완료</a:t>
            </a:r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2991535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7" name="Shape 157"/>
          <p:cNvGrpSpPr/>
          <p:nvPr/>
        </p:nvGrpSpPr>
        <p:grpSpPr>
          <a:xfrm>
            <a:off x="813893" y="4208822"/>
            <a:ext cx="1375300" cy="1001928"/>
            <a:chOff x="699618" y="1227266"/>
            <a:chExt cx="1375300" cy="1001928"/>
          </a:xfrm>
        </p:grpSpPr>
        <p:pic>
          <p:nvPicPr>
            <p:cNvPr id="158" name="Shape 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9618" y="1227266"/>
              <a:ext cx="1375300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1005887" y="1880476"/>
              <a:ext cx="834156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grpSp>
        <p:nvGrpSpPr>
          <p:cNvPr id="161" name="Shape 161"/>
          <p:cNvGrpSpPr/>
          <p:nvPr/>
        </p:nvGrpSpPr>
        <p:grpSpPr>
          <a:xfrm>
            <a:off x="1878078" y="2336980"/>
            <a:ext cx="540022" cy="706183"/>
            <a:chOff x="1939940" y="2349040"/>
            <a:chExt cx="493845" cy="645799"/>
          </a:xfrm>
        </p:grpSpPr>
        <p:sp>
          <p:nvSpPr>
            <p:cNvPr id="162" name="Shape 162"/>
            <p:cNvSpPr/>
            <p:nvPr/>
          </p:nvSpPr>
          <p:spPr>
            <a:xfrm>
              <a:off x="1939940" y="2352107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1988380" y="276400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</a:t>
              </a:r>
            </a:p>
          </p:txBody>
        </p:sp>
        <p:pic>
          <p:nvPicPr>
            <p:cNvPr id="164" name="Shape 1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59016" y="2349040"/>
              <a:ext cx="465302" cy="465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215537" y="142594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건설 상태 아이콘 설명</a:t>
            </a:r>
          </a:p>
        </p:txBody>
      </p:sp>
      <p:sp>
        <p:nvSpPr>
          <p:cNvPr id="171" name="Shape 171"/>
          <p:cNvSpPr/>
          <p:nvPr/>
        </p:nvSpPr>
        <p:spPr>
          <a:xfrm>
            <a:off x="2885315" y="2289731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교역소 건설 완료</a:t>
            </a:r>
          </a:p>
        </p:txBody>
      </p:sp>
      <p:cxnSp>
        <p:nvCxnSpPr>
          <p:cNvPr id="172" name="Shape 172"/>
          <p:cNvCxnSpPr/>
          <p:nvPr/>
        </p:nvCxnSpPr>
        <p:spPr>
          <a:xfrm flipH="1" rot="10800000">
            <a:off x="2879568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3" name="Shape 173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4" name="Shape 174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00" y="1191870"/>
            <a:ext cx="1247894" cy="843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Shape 176"/>
          <p:cNvGrpSpPr/>
          <p:nvPr/>
        </p:nvGrpSpPr>
        <p:grpSpPr>
          <a:xfrm>
            <a:off x="255934" y="1595984"/>
            <a:ext cx="646331" cy="668247"/>
            <a:chOff x="387341" y="1697692"/>
            <a:chExt cx="646331" cy="668247"/>
          </a:xfrm>
        </p:grpSpPr>
        <p:sp>
          <p:nvSpPr>
            <p:cNvPr id="177" name="Shape 177"/>
            <p:cNvSpPr/>
            <p:nvPr/>
          </p:nvSpPr>
          <p:spPr>
            <a:xfrm>
              <a:off x="453041" y="1717943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387341" y="2135108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79" name="Shape 1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8962" y="1697692"/>
              <a:ext cx="606923" cy="5412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0" name="Shape 180"/>
          <p:cNvCxnSpPr/>
          <p:nvPr/>
        </p:nvCxnSpPr>
        <p:spPr>
          <a:xfrm>
            <a:off x="890904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1" name="Shape 181"/>
          <p:cNvSpPr/>
          <p:nvPr/>
        </p:nvSpPr>
        <p:spPr>
          <a:xfrm>
            <a:off x="1179240" y="910825"/>
            <a:ext cx="569387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교역소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887704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3" name="Shape 183"/>
          <p:cNvCxnSpPr/>
          <p:nvPr/>
        </p:nvCxnSpPr>
        <p:spPr>
          <a:xfrm rot="-5400000">
            <a:off x="1781473" y="104923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4" name="Shape 184"/>
          <p:cNvCxnSpPr/>
          <p:nvPr/>
        </p:nvCxnSpPr>
        <p:spPr>
          <a:xfrm rot="-5400000">
            <a:off x="804870" y="1043018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85" name="Shape 185"/>
          <p:cNvGrpSpPr/>
          <p:nvPr/>
        </p:nvGrpSpPr>
        <p:grpSpPr>
          <a:xfrm>
            <a:off x="1517505" y="2033400"/>
            <a:ext cx="631557" cy="731135"/>
            <a:chOff x="1840046" y="1648680"/>
            <a:chExt cx="631557" cy="731135"/>
          </a:xfrm>
        </p:grpSpPr>
        <p:sp>
          <p:nvSpPr>
            <p:cNvPr id="186" name="Shape 186"/>
            <p:cNvSpPr/>
            <p:nvPr/>
          </p:nvSpPr>
          <p:spPr>
            <a:xfrm>
              <a:off x="1868116" y="1717943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1919241" y="2148983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  <p:pic>
          <p:nvPicPr>
            <p:cNvPr id="188" name="Shape 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046" y="1648680"/>
              <a:ext cx="631557" cy="63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Shape 189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90" name="Shape 190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310114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1101012" y="5095700"/>
            <a:ext cx="1311093" cy="47757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1562562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95" name="Shape 195"/>
          <p:cNvSpPr/>
          <p:nvPr/>
        </p:nvSpPr>
        <p:spPr>
          <a:xfrm>
            <a:off x="1113425" y="5080466"/>
            <a:ext cx="129868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96" name="Shape 196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Shape 197"/>
          <p:cNvCxnSpPr>
            <a:endCxn id="191" idx="0"/>
          </p:cNvCxnSpPr>
          <p:nvPr/>
        </p:nvCxnSpPr>
        <p:spPr>
          <a:xfrm>
            <a:off x="1108517" y="2772460"/>
            <a:ext cx="665400" cy="91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98" name="Shape 198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99" name="Shape 199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200" name="Shape 200"/>
          <p:cNvSpPr/>
          <p:nvPr/>
        </p:nvSpPr>
        <p:spPr>
          <a:xfrm>
            <a:off x="5999657" y="2704174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201" name="Shape 201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2" name="Shape 202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3" name="Shape 203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204" name="Shape 204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8" y="1227266"/>
            <a:ext cx="1375300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Shape 206"/>
          <p:cNvGrpSpPr/>
          <p:nvPr/>
        </p:nvGrpSpPr>
        <p:grpSpPr>
          <a:xfrm>
            <a:off x="785442" y="2112507"/>
            <a:ext cx="646331" cy="660039"/>
            <a:chOff x="1107191" y="2026582"/>
            <a:chExt cx="646331" cy="660039"/>
          </a:xfrm>
        </p:grpSpPr>
        <p:sp>
          <p:nvSpPr>
            <p:cNvPr id="207" name="Shape 207"/>
            <p:cNvSpPr/>
            <p:nvPr/>
          </p:nvSpPr>
          <p:spPr>
            <a:xfrm>
              <a:off x="1107191" y="2455789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즉시가속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175825" y="2026582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Shape 2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5254" y="2041763"/>
              <a:ext cx="265352" cy="2536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/>
            <p:nvPr/>
          </p:nvSpPr>
          <p:spPr>
            <a:xfrm>
              <a:off x="1197054" y="2264621"/>
              <a:ext cx="479617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</p:grpSp>
      <p:sp>
        <p:nvSpPr>
          <p:cNvPr id="211" name="Shape 211"/>
          <p:cNvSpPr/>
          <p:nvPr/>
        </p:nvSpPr>
        <p:spPr>
          <a:xfrm>
            <a:off x="1005887" y="1880476"/>
            <a:ext cx="834156" cy="1194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005733" y="1878158"/>
            <a:ext cx="670938" cy="1217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1987014" y="1578153"/>
            <a:ext cx="540022" cy="706183"/>
            <a:chOff x="1939940" y="2349040"/>
            <a:chExt cx="493845" cy="645799"/>
          </a:xfrm>
        </p:grpSpPr>
        <p:sp>
          <p:nvSpPr>
            <p:cNvPr id="214" name="Shape 214"/>
            <p:cNvSpPr/>
            <p:nvPr/>
          </p:nvSpPr>
          <p:spPr>
            <a:xfrm>
              <a:off x="1939940" y="2352107"/>
              <a:ext cx="493845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1988380" y="276400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교역</a:t>
              </a:r>
            </a:p>
          </p:txBody>
        </p:sp>
        <p:pic>
          <p:nvPicPr>
            <p:cNvPr id="216" name="Shape 2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59016" y="2349040"/>
              <a:ext cx="465302" cy="465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215537" y="142594"/>
            <a:ext cx="2738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교역소 가속 아이템 사용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8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568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6" name="Shape 226"/>
          <p:cNvSpPr/>
          <p:nvPr/>
        </p:nvSpPr>
        <p:spPr>
          <a:xfrm>
            <a:off x="2979966" y="4689014"/>
            <a:ext cx="3181996" cy="821456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27" name="Shape 227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3610737" y="654958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33" name="Shape 233"/>
          <p:cNvSpPr/>
          <p:nvPr/>
        </p:nvSpPr>
        <p:spPr>
          <a:xfrm>
            <a:off x="4266987" y="648737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34" name="Shape 234"/>
          <p:cNvSpPr/>
          <p:nvPr/>
        </p:nvSpPr>
        <p:spPr>
          <a:xfrm>
            <a:off x="4969896" y="661175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35" name="Shape 235"/>
          <p:cNvSpPr/>
          <p:nvPr/>
        </p:nvSpPr>
        <p:spPr>
          <a:xfrm>
            <a:off x="5663482" y="645624"/>
            <a:ext cx="514883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36" name="Shape 236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37" name="Shape 237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38" name="Shape 238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103887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42" name="Shape 2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3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Shape 2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5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/>
            <p:nvPr/>
          </p:nvSpPr>
          <p:spPr>
            <a:xfrm>
              <a:off x="1262899" y="3262734"/>
              <a:ext cx="82746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48" name="Shape 248"/>
            <p:cNvSpPr/>
            <p:nvPr/>
          </p:nvSpPr>
          <p:spPr>
            <a:xfrm rot="-8267148">
              <a:off x="3658497" y="2724464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flipH="1" rot="8304124">
              <a:off x="1122609" y="2730503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2943173" y="3427312"/>
              <a:ext cx="461986" cy="553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52" name="Shape 252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53" name="Shape 253"/>
            <p:cNvSpPr/>
            <p:nvPr/>
          </p:nvSpPr>
          <p:spPr>
            <a:xfrm>
              <a:off x="1197408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188250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1485387" y="3877701"/>
              <a:ext cx="2114680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896543" y="1761001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Shape 260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61" name="Shape 261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62" name="Shape 262"/>
          <p:cNvSpPr/>
          <p:nvPr/>
        </p:nvSpPr>
        <p:spPr>
          <a:xfrm>
            <a:off x="6551230" y="769127"/>
            <a:ext cx="3982626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63" name="Shape 263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64" name="Shape 264"/>
          <p:cNvCxnSpPr>
            <a:stCxn id="253" idx="3"/>
            <a:endCxn id="262" idx="1"/>
          </p:cNvCxnSpPr>
          <p:nvPr/>
        </p:nvCxnSpPr>
        <p:spPr>
          <a:xfrm flipH="1" rot="10800000">
            <a:off x="5892058" y="1017753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5" name="Shape 265"/>
          <p:cNvSpPr/>
          <p:nvPr/>
        </p:nvSpPr>
        <p:spPr>
          <a:xfrm>
            <a:off x="4209428" y="2294468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341894" y="3168860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67" name="Shape 267"/>
          <p:cNvCxnSpPr>
            <a:stCxn id="240" idx="3"/>
            <a:endCxn id="266" idx="1"/>
          </p:cNvCxnSpPr>
          <p:nvPr/>
        </p:nvCxnSpPr>
        <p:spPr>
          <a:xfrm>
            <a:off x="6017257" y="3572239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8" name="Shape 268"/>
          <p:cNvSpPr/>
          <p:nvPr/>
        </p:nvSpPr>
        <p:spPr>
          <a:xfrm>
            <a:off x="6417369" y="4224605"/>
            <a:ext cx="3982626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69" name="Shape 269"/>
          <p:cNvCxnSpPr>
            <a:stCxn id="241" idx="3"/>
            <a:endCxn id="268" idx="1"/>
          </p:cNvCxnSpPr>
          <p:nvPr/>
        </p:nvCxnSpPr>
        <p:spPr>
          <a:xfrm>
            <a:off x="5206424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0" name="Shape 270"/>
          <p:cNvCxnSpPr>
            <a:stCxn id="238" idx="0"/>
            <a:endCxn id="261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1" name="Shape 271"/>
          <p:cNvCxnSpPr>
            <a:endCxn id="263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2" name="Shape 272"/>
          <p:cNvSpPr/>
          <p:nvPr/>
        </p:nvSpPr>
        <p:spPr>
          <a:xfrm>
            <a:off x="6453891" y="4815282"/>
            <a:ext cx="2927605" cy="181329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Shape 273"/>
          <p:cNvCxnSpPr>
            <a:stCxn id="268" idx="3"/>
            <a:endCxn id="272" idx="3"/>
          </p:cNvCxnSpPr>
          <p:nvPr/>
        </p:nvCxnSpPr>
        <p:spPr>
          <a:xfrm flipH="1">
            <a:off x="9381496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4" name="Shape 274"/>
          <p:cNvSpPr/>
          <p:nvPr/>
        </p:nvSpPr>
        <p:spPr>
          <a:xfrm>
            <a:off x="7223960" y="6130212"/>
            <a:ext cx="1380931" cy="3079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